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17"/>
  </p:notesMasterIdLst>
  <p:handoutMasterIdLst>
    <p:handoutMasterId r:id="rId118"/>
  </p:handoutMasterIdLst>
  <p:sldIdLst>
    <p:sldId id="256" r:id="rId5"/>
    <p:sldId id="464" r:id="rId6"/>
    <p:sldId id="460" r:id="rId7"/>
    <p:sldId id="466" r:id="rId8"/>
    <p:sldId id="465" r:id="rId9"/>
    <p:sldId id="467" r:id="rId10"/>
    <p:sldId id="468" r:id="rId11"/>
    <p:sldId id="469" r:id="rId12"/>
    <p:sldId id="470" r:id="rId13"/>
    <p:sldId id="471" r:id="rId14"/>
    <p:sldId id="528" r:id="rId15"/>
    <p:sldId id="529" r:id="rId16"/>
    <p:sldId id="530" r:id="rId17"/>
    <p:sldId id="531" r:id="rId18"/>
    <p:sldId id="532" r:id="rId19"/>
    <p:sldId id="533" r:id="rId20"/>
    <p:sldId id="534" r:id="rId21"/>
    <p:sldId id="535" r:id="rId22"/>
    <p:sldId id="536" r:id="rId23"/>
    <p:sldId id="537" r:id="rId24"/>
    <p:sldId id="538" r:id="rId25"/>
    <p:sldId id="539" r:id="rId26"/>
    <p:sldId id="540" r:id="rId27"/>
    <p:sldId id="541" r:id="rId28"/>
    <p:sldId id="542" r:id="rId29"/>
    <p:sldId id="543" r:id="rId30"/>
    <p:sldId id="544" r:id="rId31"/>
    <p:sldId id="545" r:id="rId32"/>
    <p:sldId id="546" r:id="rId33"/>
    <p:sldId id="547" r:id="rId34"/>
    <p:sldId id="548" r:id="rId35"/>
    <p:sldId id="549" r:id="rId36"/>
    <p:sldId id="550" r:id="rId37"/>
    <p:sldId id="551" r:id="rId38"/>
    <p:sldId id="553" r:id="rId39"/>
    <p:sldId id="552" r:id="rId40"/>
    <p:sldId id="554" r:id="rId41"/>
    <p:sldId id="555" r:id="rId42"/>
    <p:sldId id="556" r:id="rId43"/>
    <p:sldId id="557" r:id="rId44"/>
    <p:sldId id="558" r:id="rId45"/>
    <p:sldId id="559" r:id="rId46"/>
    <p:sldId id="560" r:id="rId47"/>
    <p:sldId id="561" r:id="rId48"/>
    <p:sldId id="562" r:id="rId49"/>
    <p:sldId id="563" r:id="rId50"/>
    <p:sldId id="564" r:id="rId51"/>
    <p:sldId id="565" r:id="rId52"/>
    <p:sldId id="566" r:id="rId53"/>
    <p:sldId id="567" r:id="rId54"/>
    <p:sldId id="568" r:id="rId55"/>
    <p:sldId id="569" r:id="rId56"/>
    <p:sldId id="570" r:id="rId57"/>
    <p:sldId id="572" r:id="rId58"/>
    <p:sldId id="571" r:id="rId59"/>
    <p:sldId id="573" r:id="rId60"/>
    <p:sldId id="574" r:id="rId61"/>
    <p:sldId id="575" r:id="rId62"/>
    <p:sldId id="576" r:id="rId63"/>
    <p:sldId id="577" r:id="rId64"/>
    <p:sldId id="578" r:id="rId65"/>
    <p:sldId id="579" r:id="rId66"/>
    <p:sldId id="580" r:id="rId67"/>
    <p:sldId id="581" r:id="rId68"/>
    <p:sldId id="582" r:id="rId69"/>
    <p:sldId id="583" r:id="rId70"/>
    <p:sldId id="584" r:id="rId71"/>
    <p:sldId id="585" r:id="rId72"/>
    <p:sldId id="586" r:id="rId73"/>
    <p:sldId id="587" r:id="rId74"/>
    <p:sldId id="588" r:id="rId75"/>
    <p:sldId id="589" r:id="rId76"/>
    <p:sldId id="590" r:id="rId77"/>
    <p:sldId id="591" r:id="rId78"/>
    <p:sldId id="592" r:id="rId79"/>
    <p:sldId id="593" r:id="rId80"/>
    <p:sldId id="594" r:id="rId81"/>
    <p:sldId id="595" r:id="rId82"/>
    <p:sldId id="596" r:id="rId83"/>
    <p:sldId id="597" r:id="rId84"/>
    <p:sldId id="600" r:id="rId85"/>
    <p:sldId id="599" r:id="rId86"/>
    <p:sldId id="598" r:id="rId87"/>
    <p:sldId id="601" r:id="rId88"/>
    <p:sldId id="602" r:id="rId89"/>
    <p:sldId id="603" r:id="rId90"/>
    <p:sldId id="604" r:id="rId91"/>
    <p:sldId id="605" r:id="rId92"/>
    <p:sldId id="606" r:id="rId93"/>
    <p:sldId id="607" r:id="rId94"/>
    <p:sldId id="609" r:id="rId95"/>
    <p:sldId id="608" r:id="rId96"/>
    <p:sldId id="610" r:id="rId97"/>
    <p:sldId id="611" r:id="rId98"/>
    <p:sldId id="612" r:id="rId99"/>
    <p:sldId id="613" r:id="rId100"/>
    <p:sldId id="614" r:id="rId101"/>
    <p:sldId id="615" r:id="rId102"/>
    <p:sldId id="616" r:id="rId103"/>
    <p:sldId id="617" r:id="rId104"/>
    <p:sldId id="627" r:id="rId105"/>
    <p:sldId id="628" r:id="rId106"/>
    <p:sldId id="629" r:id="rId107"/>
    <p:sldId id="630" r:id="rId108"/>
    <p:sldId id="619" r:id="rId109"/>
    <p:sldId id="620" r:id="rId110"/>
    <p:sldId id="621" r:id="rId111"/>
    <p:sldId id="622" r:id="rId112"/>
    <p:sldId id="623" r:id="rId113"/>
    <p:sldId id="624" r:id="rId114"/>
    <p:sldId id="625" r:id="rId115"/>
    <p:sldId id="626" r:id="rId116"/>
  </p:sldIdLst>
  <p:sldSz cx="9144000" cy="6858000" type="screen4x3"/>
  <p:notesSz cx="9928225" cy="6797675"/>
  <p:custDataLst>
    <p:tags r:id="rId11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deroth" initials="E" lastIdx="3" clrIdx="0">
    <p:extLst>
      <p:ext uri="{19B8F6BF-5375-455C-9EA6-DF929625EA0E}">
        <p15:presenceInfo xmlns:p15="http://schemas.microsoft.com/office/powerpoint/2012/main" userId="Endero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BDD"/>
    <a:srgbClr val="F9CBF6"/>
    <a:srgbClr val="B21212"/>
    <a:srgbClr val="F53939"/>
    <a:srgbClr val="DBEEF4"/>
    <a:srgbClr val="FAFAB4"/>
    <a:srgbClr val="0070C0"/>
    <a:srgbClr val="FDFDCB"/>
    <a:srgbClr val="B5F1C9"/>
    <a:srgbClr val="F6B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02" autoAdjust="0"/>
    <p:restoredTop sz="95141" autoAdjust="0"/>
  </p:normalViewPr>
  <p:slideViewPr>
    <p:cSldViewPr>
      <p:cViewPr varScale="1">
        <p:scale>
          <a:sx n="82" d="100"/>
          <a:sy n="82" d="100"/>
        </p:scale>
        <p:origin x="104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notesMaster" Target="notesMasters/notesMaster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handoutMaster" Target="handoutMasters/handout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gs" Target="tags/tag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17/05/2018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5/17/2018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602752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21030341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25439150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306626736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40178724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262987474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20916611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187449158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39308040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4210096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60507802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209337914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322754378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4045268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372255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725617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855119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640755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517081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242934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5904111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489450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093920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801416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77115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590458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046540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756617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059963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0065070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881230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086460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76953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939715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08621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012108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7752970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7161521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4399552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597544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4716510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074441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5479297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187438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6241552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41506378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0593861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3270467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4823971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4504051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408765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803507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4079905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2269631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6819782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8536952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0131208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4314581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5734919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49920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4280227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482253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9962405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9966242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7077516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4335754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5466720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5361614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42803357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1919123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648800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124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0003411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0657694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42235625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83773377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353657417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17736027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1070890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392382030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0802520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148250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5822375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32387307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20395017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956292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19479686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89581042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5057717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89061077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418169425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3057405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1447286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262428955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17518715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4739835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12568141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157230988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23173981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287849971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259103880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15002642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100.xml"/><Relationship Id="rId3" Type="http://schemas.openxmlformats.org/officeDocument/2006/relationships/slide" Target="../slides/slide57.xml"/><Relationship Id="rId7" Type="http://schemas.openxmlformats.org/officeDocument/2006/relationships/slide" Target="../slides/slide89.xml"/><Relationship Id="rId2"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slide" Target="../slides/slide83.xml"/><Relationship Id="rId4" Type="http://schemas.openxmlformats.org/officeDocument/2006/relationships/slide" Target="../slides/slide70.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37174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Tourist Boards and TICs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550487" y="692696"/>
            <a:ext cx="9361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Tourist</a:t>
            </a:r>
            <a:r>
              <a:rPr lang="en-GB" sz="1200" b="1" baseline="0" dirty="0" smtClean="0">
                <a:latin typeface="Arial" panose="020B0604020202020204" pitchFamily="34" charset="0"/>
                <a:cs typeface="Arial" panose="020B0604020202020204" pitchFamily="34" charset="0"/>
              </a:rPr>
              <a:t> Provision</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557825" y="692696"/>
            <a:ext cx="9106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Basic Principles</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539705" y="692696"/>
            <a:ext cx="108487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Marketing Mix</a:t>
            </a:r>
            <a:endParaRPr lang="en-GB" sz="1200" b="1" dirty="0">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
        <p:nvSpPr>
          <p:cNvPr id="9" name="Round Same Side Corner Rectangle 8">
            <a:hlinkClick r:id="rId7" action="ppaction://hlinksldjump"/>
          </p:cNvPr>
          <p:cNvSpPr/>
          <p:nvPr userDrawn="1"/>
        </p:nvSpPr>
        <p:spPr>
          <a:xfrm>
            <a:off x="4695809" y="692696"/>
            <a:ext cx="91450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Leisure Services</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5681550" y="692696"/>
            <a:ext cx="110593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 – Business Services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99491" y="1065699"/>
            <a:ext cx="8890554" cy="5675669"/>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5" name="Content Placeholder 1"/>
          <p:cNvSpPr txBox="1">
            <a:spLocks/>
          </p:cNvSpPr>
          <p:nvPr/>
        </p:nvSpPr>
        <p:spPr>
          <a:xfrm>
            <a:off x="99491" y="1065699"/>
            <a:ext cx="8890554" cy="5675669"/>
          </a:xfrm>
          <a:prstGeom prst="rect">
            <a:avLst/>
          </a:prstGeom>
          <a:solidFill>
            <a:srgbClr val="FDFDCB"/>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 action="ppaction://noaction"/>
          </p:cNvPr>
          <p:cNvSpPr/>
          <p:nvPr userDrawn="1"/>
        </p:nvSpPr>
        <p:spPr>
          <a:xfrm>
            <a:off x="107504" y="692696"/>
            <a:ext cx="1325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Dealing with Customers</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userDrawn="1"/>
        </p:nvSpPr>
        <p:spPr>
          <a:xfrm>
            <a:off x="1496302" y="692696"/>
            <a:ext cx="12481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Essential Personal Skills</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 action="ppaction://noaction"/>
          </p:cNvPr>
          <p:cNvSpPr/>
          <p:nvPr userDrawn="1"/>
        </p:nvSpPr>
        <p:spPr>
          <a:xfrm>
            <a:off x="2807665" y="692696"/>
            <a:ext cx="12489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Following Procedures</a:t>
            </a:r>
            <a:endParaRPr lang="en-GB" sz="1200" b="1"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userDrawn="1"/>
        </p:nvSpPr>
        <p:spPr>
          <a:xfrm>
            <a:off x="5436096" y="692696"/>
            <a:ext cx="11809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Tourist</a:t>
            </a:r>
            <a:r>
              <a:rPr lang="en-GB" sz="1200" b="1" baseline="0" dirty="0" smtClean="0">
                <a:latin typeface="Arial" panose="020B0604020202020204" pitchFamily="34" charset="0"/>
                <a:cs typeface="Arial" panose="020B0604020202020204" pitchFamily="34" charset="0"/>
              </a:rPr>
              <a:t> Facilities</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 action="ppaction://noaction"/>
          </p:cNvPr>
          <p:cNvSpPr/>
          <p:nvPr userDrawn="1"/>
        </p:nvSpPr>
        <p:spPr>
          <a:xfrm>
            <a:off x="4119884"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Reference Sources</a:t>
            </a:r>
            <a:endParaRPr lang="en-GB" sz="1200" b="1" dirty="0">
              <a:latin typeface="Arial" panose="020B0604020202020204" pitchFamily="34" charset="0"/>
              <a:cs typeface="Arial" panose="020B0604020202020204" pitchFamily="34" charset="0"/>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extLst>
      <p:ext uri="{BB962C8B-B14F-4D97-AF65-F5344CB8AC3E}">
        <p14:creationId xmlns:p14="http://schemas.microsoft.com/office/powerpoint/2010/main" val="289151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5"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1.jpeg"/></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jpeg"/></Relationships>
</file>

<file path=ppt/slides/_rels/slide10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18.emf"/></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18.emf"/></Relationships>
</file>

<file path=ppt/slides/_rels/slide10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hyperlink" Target="Unit%2006%20-%20Resources/6.6%20-%20Stats%20Report.pdf" TargetMode="External"/></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20.emf"/></Relationships>
</file>

<file path=ppt/slides/_rels/slide10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10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124.jpe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40.png"/><Relationship Id="rId4" Type="http://schemas.openxmlformats.org/officeDocument/2006/relationships/hyperlink" Target="Unit%2006%20-%20Resources/6.6%20-%20NKEC%20Fast%20Facts.pdf" TargetMode="External"/></Relationships>
</file>

<file path=ppt/slides/_rels/slide11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cie.org.uk/samples"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ie.org.uk/samples"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hyperlink" Target="CiDA%20-%20Unit%2002%20-%20LO1%20-%20Getting%20Organised.pptx"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4.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CiDA%20-%20Unit%2002%20-%20LO1%20-%20Getting%20Organised.pptx"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4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hyperlink" Target="http://www.germany.travel/en/parallel_navigation/ueber_uns/die_dzt/die_dzt_1.html" TargetMode="External"/><Relationship Id="rId4" Type="http://schemas.openxmlformats.org/officeDocument/2006/relationships/hyperlink" Target="CiDA%20-%20Unit%2002%20-%20LO1%20-%20Getting%20Organised.pptx"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0.png"/><Relationship Id="rId4" Type="http://schemas.openxmlformats.org/officeDocument/2006/relationships/hyperlink" Target="http://wales.gov.uk/topics/tourism/grading.schemes/vaqascymru/?lang=en"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emf"/></Relationships>
</file>

<file path=ppt/slides/_rels/slide61.xml.rels><?xml version="1.0" encoding="UTF-8" standalone="yes"?>
<Relationships xmlns="http://schemas.openxmlformats.org/package/2006/relationships"><Relationship Id="rId8" Type="http://schemas.openxmlformats.org/officeDocument/2006/relationships/hyperlink" Target="http://www.3dmekanlar.com/en/citadel-of-cairo.html"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hyperlink" Target="http://www.3dmekanlar.com/en/istanbul-taskisla-building-2.html" TargetMode="External"/><Relationship Id="rId5" Type="http://schemas.openxmlformats.org/officeDocument/2006/relationships/image" Target="../media/image56.png"/><Relationship Id="rId4" Type="http://schemas.openxmlformats.org/officeDocument/2006/relationships/hyperlink" Target="https://www.youvisit.com/tour/paris" TargetMode="External"/><Relationship Id="rId9" Type="http://schemas.openxmlformats.org/officeDocument/2006/relationships/image" Target="../media/image58.png"/></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hyperlink" Target="http://www.bruneitourism.travel/"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40.png"/><Relationship Id="rId4" Type="http://schemas.openxmlformats.org/officeDocument/2006/relationships/hyperlink" Target="http://www.touch4.com/touch-screen-kiosks-for-tourism.cfm"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hyperlink" Target="http://www.bookabedahead.co.za/aboutus/index.htm"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7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77.emf"/></Relationships>
</file>

<file path=ppt/slides/_rels/slide7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7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7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png"/><Relationship Id="rId4" Type="http://schemas.openxmlformats.org/officeDocument/2006/relationships/image" Target="../media/image87.jpeg"/></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92.jpe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hyperlink" Target="http://www.bruneidesi.com/Countreyoutline.aspx?album=history"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96.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hyperlink" Target="Unit%2006%20-%20Resources/6.4%20-%20Marketing%20Mix.mp4" TargetMode="External"/></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98.jpeg"/><Relationship Id="rId4" Type="http://schemas.openxmlformats.org/officeDocument/2006/relationships/image" Target="../media/image97.jpeg"/></Relationships>
</file>

<file path=ppt/slides/_rels/slide8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9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03.jpe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jpeg"/><Relationship Id="rId4" Type="http://schemas.openxmlformats.org/officeDocument/2006/relationships/image" Target="../media/image40.png"/></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40.png"/></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05.jpeg"/></Relationships>
</file>

<file path=ppt/slides/_rels/slide9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5" Type="http://schemas.openxmlformats.org/officeDocument/2006/relationships/image" Target="../media/image106.jpeg"/><Relationship Id="rId4" Type="http://schemas.openxmlformats.org/officeDocument/2006/relationships/image" Target="../media/image40.pn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107.jpeg"/><Relationship Id="rId4" Type="http://schemas.openxmlformats.org/officeDocument/2006/relationships/image" Target="../media/image40.pn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9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hyperlink" Target="http://www.whatsonwhen.com/sisp/index.htm#fragment-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10619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06 - The Marketing and Promotion of Visitor Services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84" y="178371"/>
            <a:ext cx="2162168" cy="1584960"/>
          </a:xfrm>
          <a:prstGeom prst="rect">
            <a:avLst/>
          </a:prstGeom>
        </p:spPr>
      </p:pic>
      <p:pic>
        <p:nvPicPr>
          <p:cNvPr id="43010" name="Picture 2" descr="Image result for tourism visitor cent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490791" y="1932514"/>
            <a:ext cx="5545705" cy="3281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6 – Promoting Tourist Visitor Services</a:t>
            </a:r>
            <a:endParaRPr lang="en-GB" sz="3600" b="1" dirty="0" smtClean="0"/>
          </a:p>
        </p:txBody>
      </p:sp>
      <p:sp>
        <p:nvSpPr>
          <p:cNvPr id="34" name="Rectangle 33"/>
          <p:cNvSpPr/>
          <p:nvPr/>
        </p:nvSpPr>
        <p:spPr>
          <a:xfrm>
            <a:off x="179512" y="1114573"/>
            <a:ext cx="8712968" cy="5438412"/>
          </a:xfrm>
          <a:prstGeom prst="rect">
            <a:avLst/>
          </a:prstGeom>
        </p:spPr>
        <p:txBody>
          <a:bodyPr wrap="square">
            <a:spAutoFit/>
          </a:bodyPr>
          <a:lstStyle/>
          <a:p>
            <a:pPr>
              <a:buClr>
                <a:srgbClr val="0070C0"/>
              </a:buClr>
            </a:pPr>
            <a:r>
              <a:rPr lang="en-US" sz="1930" b="1" dirty="0"/>
              <a:t>6.1 </a:t>
            </a:r>
            <a:r>
              <a:rPr lang="en-US" sz="1930" b="1" dirty="0" smtClean="0"/>
              <a:t>- The </a:t>
            </a:r>
            <a:r>
              <a:rPr lang="en-US" sz="1930" b="1" dirty="0"/>
              <a:t>operation, role and function of tourism authorities responsible for tourism policy </a:t>
            </a:r>
            <a:r>
              <a:rPr lang="en-US" sz="1930" b="1" dirty="0" smtClean="0"/>
              <a:t>and promotion </a:t>
            </a:r>
            <a:r>
              <a:rPr lang="en-US" sz="1930" b="1" dirty="0"/>
              <a:t>at a national, regional and local level, including tourist information </a:t>
            </a:r>
            <a:r>
              <a:rPr lang="en-US" sz="1930" b="1" dirty="0" err="1"/>
              <a:t>centres</a:t>
            </a:r>
            <a:r>
              <a:rPr lang="en-US" sz="1930" b="1" dirty="0"/>
              <a:t> </a:t>
            </a:r>
            <a:r>
              <a:rPr lang="en-US" sz="1930" b="1" dirty="0" smtClean="0"/>
              <a:t>and visitor </a:t>
            </a:r>
            <a:r>
              <a:rPr lang="en-US" sz="1930" b="1" dirty="0"/>
              <a:t>information services</a:t>
            </a:r>
          </a:p>
          <a:p>
            <a:pPr marL="457200" indent="-457200">
              <a:buClr>
                <a:srgbClr val="0070C0"/>
              </a:buClr>
              <a:buFont typeface="+mj-lt"/>
              <a:buAutoNum type="alphaLcParenR"/>
            </a:pPr>
            <a:r>
              <a:rPr lang="en-US" sz="1930" dirty="0" smtClean="0"/>
              <a:t>Investigate </a:t>
            </a:r>
            <a:r>
              <a:rPr lang="en-US" sz="1930" dirty="0"/>
              <a:t>the operation of tourism authorities and visitor information services:</a:t>
            </a:r>
          </a:p>
          <a:p>
            <a:pPr marL="804863" indent="-292100">
              <a:buClr>
                <a:srgbClr val="0070C0"/>
              </a:buClr>
              <a:buFont typeface="Wingdings" panose="05000000000000000000" pitchFamily="2" charset="2"/>
              <a:buChar char="§"/>
            </a:pPr>
            <a:r>
              <a:rPr lang="en-US" sz="1930" dirty="0" smtClean="0"/>
              <a:t>size </a:t>
            </a:r>
            <a:r>
              <a:rPr lang="en-US" sz="1930" dirty="0"/>
              <a:t>(scale of operation)</a:t>
            </a:r>
          </a:p>
          <a:p>
            <a:pPr marL="804863" indent="-292100">
              <a:buClr>
                <a:srgbClr val="0070C0"/>
              </a:buClr>
              <a:buFont typeface="Wingdings" panose="05000000000000000000" pitchFamily="2" charset="2"/>
              <a:buChar char="§"/>
            </a:pPr>
            <a:r>
              <a:rPr lang="en-US" sz="1930" dirty="0" err="1" smtClean="0"/>
              <a:t>organisational</a:t>
            </a:r>
            <a:r>
              <a:rPr lang="en-US" sz="1930" dirty="0" smtClean="0"/>
              <a:t> </a:t>
            </a:r>
            <a:r>
              <a:rPr lang="en-US" sz="1930" dirty="0"/>
              <a:t>structure (including relationship with other providers)</a:t>
            </a:r>
          </a:p>
          <a:p>
            <a:pPr marL="804863" indent="-292100">
              <a:buClr>
                <a:srgbClr val="0070C0"/>
              </a:buClr>
              <a:buFont typeface="Wingdings" panose="05000000000000000000" pitchFamily="2" charset="2"/>
              <a:buChar char="§"/>
            </a:pPr>
            <a:r>
              <a:rPr lang="en-US" sz="1930" dirty="0" smtClean="0"/>
              <a:t>sources </a:t>
            </a:r>
            <a:r>
              <a:rPr lang="en-US" sz="1930" dirty="0"/>
              <a:t>of funding</a:t>
            </a:r>
          </a:p>
          <a:p>
            <a:pPr marL="804863" indent="-292100">
              <a:buClr>
                <a:srgbClr val="0070C0"/>
              </a:buClr>
              <a:buFont typeface="Wingdings" panose="05000000000000000000" pitchFamily="2" charset="2"/>
              <a:buChar char="§"/>
            </a:pPr>
            <a:r>
              <a:rPr lang="en-US" sz="1930" dirty="0" smtClean="0"/>
              <a:t>channels </a:t>
            </a:r>
            <a:r>
              <a:rPr lang="en-US" sz="1930" dirty="0"/>
              <a:t>of </a:t>
            </a:r>
            <a:r>
              <a:rPr lang="en-US" sz="1930" dirty="0" smtClean="0"/>
              <a:t>communication</a:t>
            </a:r>
          </a:p>
          <a:p>
            <a:pPr marL="804863" indent="-292100">
              <a:buClr>
                <a:srgbClr val="0070C0"/>
              </a:buClr>
              <a:buFont typeface="Wingdings" panose="05000000000000000000" pitchFamily="2" charset="2"/>
              <a:buChar char="§"/>
            </a:pPr>
            <a:r>
              <a:rPr lang="en-US" sz="1930" dirty="0" smtClean="0"/>
              <a:t>responsibility/accountability</a:t>
            </a:r>
            <a:endParaRPr lang="en-US" sz="1930" dirty="0"/>
          </a:p>
          <a:p>
            <a:pPr marL="457200" indent="-457200">
              <a:buClr>
                <a:srgbClr val="0070C0"/>
              </a:buClr>
              <a:buFont typeface="+mj-lt"/>
              <a:buAutoNum type="alphaLcParenR" startAt="2"/>
            </a:pPr>
            <a:r>
              <a:rPr lang="en-US" sz="1930" dirty="0" smtClean="0"/>
              <a:t>Explore </a:t>
            </a:r>
            <a:r>
              <a:rPr lang="en-US" sz="1930" dirty="0"/>
              <a:t>the role and function of tourist boards and tourist information </a:t>
            </a:r>
            <a:r>
              <a:rPr lang="en-US" sz="1930" dirty="0" err="1"/>
              <a:t>centres</a:t>
            </a:r>
            <a:r>
              <a:rPr lang="en-US" sz="1930" dirty="0"/>
              <a:t>:</a:t>
            </a:r>
          </a:p>
          <a:p>
            <a:pPr marL="804863" indent="-292100">
              <a:buClr>
                <a:srgbClr val="0070C0"/>
              </a:buClr>
              <a:buFont typeface="Wingdings" panose="05000000000000000000" pitchFamily="2" charset="2"/>
              <a:buChar char="§"/>
            </a:pPr>
            <a:r>
              <a:rPr lang="en-US" sz="1930" dirty="0" smtClean="0"/>
              <a:t>marketing </a:t>
            </a:r>
            <a:r>
              <a:rPr lang="en-US" sz="1930" dirty="0"/>
              <a:t>and promotion</a:t>
            </a:r>
          </a:p>
          <a:p>
            <a:pPr marL="804863" indent="-292100">
              <a:buClr>
                <a:srgbClr val="0070C0"/>
              </a:buClr>
              <a:buFont typeface="Wingdings" panose="05000000000000000000" pitchFamily="2" charset="2"/>
              <a:buChar char="§"/>
            </a:pPr>
            <a:r>
              <a:rPr lang="en-US" sz="1930" dirty="0" smtClean="0"/>
              <a:t>research</a:t>
            </a:r>
            <a:endParaRPr lang="en-US" sz="1930" dirty="0"/>
          </a:p>
          <a:p>
            <a:pPr marL="804863" indent="-292100">
              <a:buClr>
                <a:srgbClr val="0070C0"/>
              </a:buClr>
              <a:buFont typeface="Wingdings" panose="05000000000000000000" pitchFamily="2" charset="2"/>
              <a:buChar char="§"/>
            </a:pPr>
            <a:r>
              <a:rPr lang="en-US" sz="1930" dirty="0" smtClean="0"/>
              <a:t>information </a:t>
            </a:r>
            <a:r>
              <a:rPr lang="en-US" sz="1930" dirty="0"/>
              <a:t>services</a:t>
            </a:r>
          </a:p>
          <a:p>
            <a:pPr marL="804863" indent="-292100">
              <a:buClr>
                <a:srgbClr val="0070C0"/>
              </a:buClr>
              <a:buFont typeface="Wingdings" panose="05000000000000000000" pitchFamily="2" charset="2"/>
              <a:buChar char="§"/>
            </a:pPr>
            <a:r>
              <a:rPr lang="en-US" sz="1930" dirty="0" smtClean="0"/>
              <a:t>advice </a:t>
            </a:r>
            <a:r>
              <a:rPr lang="en-US" sz="1930" dirty="0"/>
              <a:t>and consultation</a:t>
            </a:r>
          </a:p>
          <a:p>
            <a:pPr marL="804863" indent="-292100">
              <a:buClr>
                <a:srgbClr val="0070C0"/>
              </a:buClr>
              <a:buFont typeface="Wingdings" panose="05000000000000000000" pitchFamily="2" charset="2"/>
              <a:buChar char="§"/>
            </a:pPr>
            <a:r>
              <a:rPr lang="en-US" sz="1930" dirty="0" smtClean="0"/>
              <a:t>quality </a:t>
            </a:r>
            <a:r>
              <a:rPr lang="en-US" sz="1930" dirty="0"/>
              <a:t>standards (for staff working within the industry, licensing arrangements for </a:t>
            </a:r>
            <a:r>
              <a:rPr lang="en-US" sz="1930" dirty="0" smtClean="0"/>
              <a:t>tourism operators</a:t>
            </a:r>
            <a:r>
              <a:rPr lang="en-US" sz="1930" dirty="0"/>
              <a:t>, classification of accommodation)</a:t>
            </a:r>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245</a:t>
            </a:r>
            <a:endParaRPr lang="en-GB" sz="1400" b="1" dirty="0">
              <a:latin typeface="Calibri" panose="020F0502020204030204" pitchFamily="34" charset="0"/>
            </a:endParaRPr>
          </a:p>
        </p:txBody>
      </p:sp>
      <p:sp>
        <p:nvSpPr>
          <p:cNvPr id="3" name="Rectangle 2"/>
          <p:cNvSpPr/>
          <p:nvPr/>
        </p:nvSpPr>
        <p:spPr>
          <a:xfrm>
            <a:off x="165110" y="1124744"/>
            <a:ext cx="5775042" cy="5509200"/>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200" dirty="0"/>
              <a:t>Business tourism can be defined as the provision of facilities and services to the millions of delegates who attend meetings, congresses, exhibitions, business events, incentive travel and corporate hospitality etc. each year.</a:t>
            </a:r>
          </a:p>
          <a:p>
            <a:pPr marL="400050" indent="-400050">
              <a:buClr>
                <a:srgbClr val="C00000"/>
              </a:buClr>
              <a:buSzPct val="80000"/>
              <a:buFont typeface="Arial" panose="020B0604020202020204" pitchFamily="34" charset="0"/>
              <a:buChar char="►"/>
            </a:pPr>
            <a:r>
              <a:rPr lang="en-US" sz="2200" dirty="0"/>
              <a:t>Business tourism is one of the highest yielding segments of the tourism industry. This means that business tourism is a profitable and a growing market, even during this period of recession. </a:t>
            </a:r>
            <a:endParaRPr lang="en-US" sz="2200" dirty="0" smtClean="0"/>
          </a:p>
          <a:p>
            <a:pPr marL="400050" indent="-400050">
              <a:buClr>
                <a:srgbClr val="C00000"/>
              </a:buClr>
              <a:buSzPct val="80000"/>
              <a:buFont typeface="Arial" panose="020B0604020202020204" pitchFamily="34" charset="0"/>
              <a:buChar char="►"/>
            </a:pPr>
            <a:r>
              <a:rPr lang="en-US" sz="2200" dirty="0" smtClean="0"/>
              <a:t>Many </a:t>
            </a:r>
            <a:r>
              <a:rPr lang="en-US" sz="2200" dirty="0"/>
              <a:t>destinations recognise the importance of this growth sector and are developing extensive business products and services to cater to the needs and requirements of business </a:t>
            </a:r>
            <a:r>
              <a:rPr lang="en-US" sz="2200" dirty="0" smtClean="0"/>
              <a:t>customers.</a:t>
            </a:r>
          </a:p>
        </p:txBody>
      </p:sp>
      <p:pic>
        <p:nvPicPr>
          <p:cNvPr id="119810" name="Picture 2" descr="Image result for business touris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185017"/>
            <a:ext cx="2958580" cy="1561707"/>
          </a:xfrm>
          <a:prstGeom prst="rect">
            <a:avLst/>
          </a:prstGeom>
          <a:noFill/>
          <a:extLst>
            <a:ext uri="{909E8E84-426E-40DD-AFC4-6F175D3DCCD1}">
              <a14:hiddenFill xmlns:a14="http://schemas.microsoft.com/office/drawing/2010/main">
                <a:solidFill>
                  <a:srgbClr val="FFFFFF"/>
                </a:solidFill>
              </a14:hiddenFill>
            </a:ext>
          </a:extLst>
        </p:spPr>
      </p:pic>
      <p:pic>
        <p:nvPicPr>
          <p:cNvPr id="119812"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2913612"/>
            <a:ext cx="2958580" cy="1883540"/>
          </a:xfrm>
          <a:prstGeom prst="rect">
            <a:avLst/>
          </a:prstGeom>
          <a:noFill/>
          <a:extLst>
            <a:ext uri="{909E8E84-426E-40DD-AFC4-6F175D3DCCD1}">
              <a14:hiddenFill xmlns:a14="http://schemas.microsoft.com/office/drawing/2010/main">
                <a:solidFill>
                  <a:srgbClr val="FFFFFF"/>
                </a:solidFill>
              </a14:hiddenFill>
            </a:ext>
          </a:extLst>
        </p:spPr>
      </p:pic>
      <p:pic>
        <p:nvPicPr>
          <p:cNvPr id="119814" name="Picture 6" descr="Image result for business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0152" y="5000150"/>
            <a:ext cx="2958580" cy="1633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403299"/>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244</a:t>
            </a:r>
            <a:endParaRPr lang="en-GB" sz="1400" b="1" dirty="0">
              <a:latin typeface="Calibri" panose="020F0502020204030204" pitchFamily="34" charset="0"/>
            </a:endParaRPr>
          </a:p>
        </p:txBody>
      </p:sp>
      <p:sp>
        <p:nvSpPr>
          <p:cNvPr id="3" name="Rectangle 2"/>
          <p:cNvSpPr/>
          <p:nvPr/>
        </p:nvSpPr>
        <p:spPr>
          <a:xfrm>
            <a:off x="165110" y="1124744"/>
            <a:ext cx="5775042" cy="5262979"/>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400" dirty="0" smtClean="0"/>
              <a:t>Business </a:t>
            </a:r>
            <a:r>
              <a:rPr lang="en-US" sz="2400" dirty="0"/>
              <a:t>travellers tend to spend more money in destinations than leisure travellers do. The majority of business travellers stay in </a:t>
            </a:r>
            <a:r>
              <a:rPr lang="en-US" sz="2400" dirty="0" smtClean="0"/>
              <a:t>high quality </a:t>
            </a:r>
            <a:r>
              <a:rPr lang="en-US" sz="2400" dirty="0"/>
              <a:t>accommodation (4 or 5 star rating) and visit restaurants each evening for a meal. </a:t>
            </a:r>
            <a:endParaRPr lang="en-US" sz="2400" dirty="0" smtClean="0"/>
          </a:p>
          <a:p>
            <a:pPr marL="400050" indent="-400050">
              <a:buClr>
                <a:srgbClr val="C00000"/>
              </a:buClr>
              <a:buSzPct val="80000"/>
              <a:buFont typeface="Arial" panose="020B0604020202020204" pitchFamily="34" charset="0"/>
              <a:buChar char="►"/>
            </a:pPr>
            <a:r>
              <a:rPr lang="en-US" sz="2400" dirty="0" smtClean="0"/>
              <a:t>Business </a:t>
            </a:r>
            <a:r>
              <a:rPr lang="en-US" sz="2400" dirty="0"/>
              <a:t>tourists often use taxis and other forms of private hire transportation for travel once in the destination. They shop for souvenirs and often visit some of the most popular visitor attractions before leaving the destination.</a:t>
            </a:r>
          </a:p>
        </p:txBody>
      </p:sp>
      <p:pic>
        <p:nvPicPr>
          <p:cNvPr id="6" name="Picture 2" descr="Image result for business touris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185017"/>
            <a:ext cx="2958580" cy="1561707"/>
          </a:xfrm>
          <a:prstGeom prst="rect">
            <a:avLst/>
          </a:prstGeom>
          <a:noFill/>
          <a:extLst>
            <a:ext uri="{909E8E84-426E-40DD-AFC4-6F175D3DCCD1}">
              <a14:hiddenFill xmlns:a14="http://schemas.microsoft.com/office/drawing/2010/main">
                <a:solidFill>
                  <a:srgbClr val="FFFFFF"/>
                </a:solidFill>
              </a14:hiddenFill>
            </a:ext>
          </a:extLst>
        </p:spPr>
      </p:pic>
      <p:pic>
        <p:nvPicPr>
          <p:cNvPr id="122882" name="Picture 2" descr="Image result for posh hotel ro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152" y="2908341"/>
            <a:ext cx="2958580" cy="1960819"/>
          </a:xfrm>
          <a:prstGeom prst="rect">
            <a:avLst/>
          </a:prstGeom>
          <a:noFill/>
          <a:extLst>
            <a:ext uri="{909E8E84-426E-40DD-AFC4-6F175D3DCCD1}">
              <a14:hiddenFill xmlns:a14="http://schemas.microsoft.com/office/drawing/2010/main">
                <a:solidFill>
                  <a:srgbClr val="FFFFFF"/>
                </a:solidFill>
              </a14:hiddenFill>
            </a:ext>
          </a:extLst>
        </p:spPr>
      </p:pic>
      <p:pic>
        <p:nvPicPr>
          <p:cNvPr id="122884" name="Picture 4" descr="Image result for business hotel room rat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2" y="5082559"/>
            <a:ext cx="2958580" cy="1514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003381"/>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245</a:t>
            </a:r>
            <a:endParaRPr lang="en-GB" sz="1400" b="1" dirty="0">
              <a:latin typeface="Calibri" panose="020F0502020204030204" pitchFamily="34" charset="0"/>
            </a:endParaRPr>
          </a:p>
        </p:txBody>
      </p:sp>
      <p:sp>
        <p:nvSpPr>
          <p:cNvPr id="3" name="Rectangle 2"/>
          <p:cNvSpPr/>
          <p:nvPr/>
        </p:nvSpPr>
        <p:spPr>
          <a:xfrm>
            <a:off x="165110" y="1124744"/>
            <a:ext cx="5775042" cy="5632311"/>
          </a:xfrm>
          <a:prstGeom prst="rect">
            <a:avLst/>
          </a:prstGeom>
        </p:spPr>
        <p:txBody>
          <a:bodyPr wrap="square">
            <a:spAutoFit/>
          </a:bodyPr>
          <a:lstStyle/>
          <a:p>
            <a:pPr>
              <a:buClr>
                <a:srgbClr val="C00000"/>
              </a:buClr>
              <a:buSzPct val="80000"/>
            </a:pPr>
            <a:r>
              <a:rPr lang="en-US" sz="2400" b="1" dirty="0">
                <a:solidFill>
                  <a:srgbClr val="C00000"/>
                </a:solidFill>
              </a:rPr>
              <a:t>Explore the contribution that tourist boards and tourist information </a:t>
            </a:r>
            <a:r>
              <a:rPr lang="en-US" sz="2400" b="1" dirty="0" err="1">
                <a:solidFill>
                  <a:srgbClr val="C00000"/>
                </a:solidFill>
              </a:rPr>
              <a:t>centres</a:t>
            </a:r>
            <a:r>
              <a:rPr lang="en-US" sz="2400" b="1" dirty="0">
                <a:solidFill>
                  <a:srgbClr val="C00000"/>
                </a:solidFill>
              </a:rPr>
              <a:t> make towards the business travel market</a:t>
            </a:r>
          </a:p>
          <a:p>
            <a:pPr marL="400050" indent="-400050">
              <a:buClr>
                <a:srgbClr val="C00000"/>
              </a:buClr>
              <a:buSzPct val="80000"/>
              <a:buFont typeface="Arial" panose="020B0604020202020204" pitchFamily="34" charset="0"/>
              <a:buChar char="►"/>
            </a:pPr>
            <a:r>
              <a:rPr lang="en-US" sz="2400" dirty="0"/>
              <a:t>Specialist business tour operators put together a business travel package to cater to the needs of businesses attending international conventions, exhibitions, trade fairs and other business events. </a:t>
            </a:r>
            <a:endParaRPr lang="en-US" sz="2400" dirty="0" smtClean="0"/>
          </a:p>
          <a:p>
            <a:pPr marL="400050" indent="-400050">
              <a:buClr>
                <a:srgbClr val="C00000"/>
              </a:buClr>
              <a:buSzPct val="80000"/>
              <a:buFont typeface="Arial" panose="020B0604020202020204" pitchFamily="34" charset="0"/>
              <a:buChar char="►"/>
            </a:pPr>
            <a:r>
              <a:rPr lang="en-US" sz="2400" dirty="0" smtClean="0"/>
              <a:t>Tourist </a:t>
            </a:r>
            <a:r>
              <a:rPr lang="en-US" sz="2400" dirty="0"/>
              <a:t>boards and tourist information </a:t>
            </a:r>
            <a:r>
              <a:rPr lang="en-US" sz="2400" dirty="0" err="1"/>
              <a:t>centres</a:t>
            </a:r>
            <a:r>
              <a:rPr lang="en-US" sz="2400" dirty="0"/>
              <a:t> help plan, prepare and promote products and services that will be beneficial to the business travel market.</a:t>
            </a:r>
          </a:p>
        </p:txBody>
      </p:sp>
      <p:pic>
        <p:nvPicPr>
          <p:cNvPr id="125954" name="Picture 2" descr="Image result for tourist boards business plann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24744"/>
            <a:ext cx="2975992" cy="3456384"/>
          </a:xfrm>
          <a:prstGeom prst="rect">
            <a:avLst/>
          </a:prstGeom>
          <a:noFill/>
          <a:extLst>
            <a:ext uri="{909E8E84-426E-40DD-AFC4-6F175D3DCCD1}">
              <a14:hiddenFill xmlns:a14="http://schemas.microsoft.com/office/drawing/2010/main">
                <a:solidFill>
                  <a:srgbClr val="FFFFFF"/>
                </a:solidFill>
              </a14:hiddenFill>
            </a:ext>
          </a:extLst>
        </p:spPr>
      </p:pic>
      <p:pic>
        <p:nvPicPr>
          <p:cNvPr id="125956" name="Picture 4" descr="Image result for business clas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4653136"/>
            <a:ext cx="2975992" cy="1932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83189"/>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245</a:t>
            </a:r>
            <a:endParaRPr lang="en-GB" sz="1400" b="1" dirty="0">
              <a:latin typeface="Calibri" panose="020F0502020204030204" pitchFamily="34" charset="0"/>
            </a:endParaRPr>
          </a:p>
        </p:txBody>
      </p:sp>
      <p:sp>
        <p:nvSpPr>
          <p:cNvPr id="3" name="Rectangle 2"/>
          <p:cNvSpPr/>
          <p:nvPr/>
        </p:nvSpPr>
        <p:spPr>
          <a:xfrm>
            <a:off x="165110" y="1124744"/>
            <a:ext cx="8727370" cy="5262979"/>
          </a:xfrm>
          <a:prstGeom prst="rect">
            <a:avLst/>
          </a:prstGeom>
        </p:spPr>
        <p:txBody>
          <a:bodyPr wrap="square">
            <a:spAutoFit/>
          </a:bodyPr>
          <a:lstStyle/>
          <a:p>
            <a:pPr>
              <a:buClr>
                <a:srgbClr val="C00000"/>
              </a:buClr>
              <a:buSzPct val="80000"/>
            </a:pPr>
            <a:r>
              <a:rPr lang="en-US" sz="2100" b="1" dirty="0" smtClean="0">
                <a:solidFill>
                  <a:srgbClr val="C00000"/>
                </a:solidFill>
              </a:rPr>
              <a:t>Development </a:t>
            </a:r>
            <a:r>
              <a:rPr lang="en-US" sz="2100" b="1" dirty="0">
                <a:solidFill>
                  <a:srgbClr val="C00000"/>
                </a:solidFill>
              </a:rPr>
              <a:t>of packages for the corporate and convention market</a:t>
            </a:r>
          </a:p>
          <a:p>
            <a:pPr marL="400050" indent="-400050">
              <a:buClr>
                <a:srgbClr val="C00000"/>
              </a:buClr>
              <a:buSzPct val="80000"/>
              <a:buFont typeface="Arial" panose="020B0604020202020204" pitchFamily="34" charset="0"/>
              <a:buChar char="►"/>
            </a:pPr>
            <a:r>
              <a:rPr lang="en-US" sz="2100" dirty="0" smtClean="0"/>
              <a:t>When </a:t>
            </a:r>
            <a:r>
              <a:rPr lang="en-US" sz="2100" dirty="0"/>
              <a:t>we think of business tourists, we tend to think of a business person flying overseas to attend a meeting or a conference. However, business tourism is about much more than just that. We often overlook the incentive and corporate hospitality segments of this sector.</a:t>
            </a:r>
          </a:p>
          <a:p>
            <a:pPr marL="400050" indent="-400050">
              <a:buClr>
                <a:srgbClr val="C00000"/>
              </a:buClr>
              <a:buSzPct val="80000"/>
              <a:buFont typeface="Arial" panose="020B0604020202020204" pitchFamily="34" charset="0"/>
              <a:buChar char="►"/>
            </a:pPr>
            <a:r>
              <a:rPr lang="en-US" sz="2100" dirty="0"/>
              <a:t>Incentive travel is arranged by businesses for employees (often with their spouses) as a reward for achieving sales or other performance targets. Corporate hospitality refers to any event for the benefit of an organisation </a:t>
            </a:r>
            <a:r>
              <a:rPr lang="en-US" sz="2100" dirty="0" smtClean="0"/>
              <a:t>entertaining </a:t>
            </a:r>
            <a:r>
              <a:rPr lang="en-US" sz="2100" dirty="0"/>
              <a:t>clients or </a:t>
            </a:r>
            <a:r>
              <a:rPr lang="en-US" sz="2100" dirty="0" smtClean="0"/>
              <a:t/>
            </a:r>
            <a:br>
              <a:rPr lang="en-US" sz="2100" dirty="0" smtClean="0"/>
            </a:br>
            <a:r>
              <a:rPr lang="en-US" sz="2100" dirty="0" smtClean="0"/>
              <a:t>staff</a:t>
            </a:r>
            <a:r>
              <a:rPr lang="en-US" sz="2100" dirty="0"/>
              <a:t>, or </a:t>
            </a:r>
            <a:r>
              <a:rPr lang="en-US" sz="2100" dirty="0" smtClean="0"/>
              <a:t>prospective </a:t>
            </a:r>
            <a:r>
              <a:rPr lang="en-US" sz="2100" dirty="0"/>
              <a:t>clients, at the </a:t>
            </a:r>
            <a:r>
              <a:rPr lang="en-US" sz="2100" dirty="0" smtClean="0"/>
              <a:t/>
            </a:r>
            <a:br>
              <a:rPr lang="en-US" sz="2100" dirty="0" smtClean="0"/>
            </a:br>
            <a:r>
              <a:rPr lang="en-US" sz="2100" dirty="0" smtClean="0"/>
              <a:t>organisations </a:t>
            </a:r>
            <a:r>
              <a:rPr lang="en-US" sz="2100" dirty="0"/>
              <a:t>expense. </a:t>
            </a:r>
            <a:endParaRPr lang="en-US" sz="2100" dirty="0" smtClean="0"/>
          </a:p>
          <a:p>
            <a:pPr marL="400050" indent="-400050">
              <a:buClr>
                <a:srgbClr val="C00000"/>
              </a:buClr>
              <a:buSzPct val="80000"/>
              <a:buFont typeface="Arial" panose="020B0604020202020204" pitchFamily="34" charset="0"/>
              <a:buChar char="►"/>
            </a:pPr>
            <a:r>
              <a:rPr lang="en-US" sz="2100" dirty="0" smtClean="0"/>
              <a:t>Tourist </a:t>
            </a:r>
            <a:r>
              <a:rPr lang="en-US" sz="2100" dirty="0"/>
              <a:t>boards can assist with </a:t>
            </a:r>
            <a:r>
              <a:rPr lang="en-US" sz="2100" dirty="0" smtClean="0"/>
              <a:t/>
            </a:r>
            <a:br>
              <a:rPr lang="en-US" sz="2100" dirty="0" smtClean="0"/>
            </a:br>
            <a:r>
              <a:rPr lang="en-US" sz="2100" dirty="0" smtClean="0"/>
              <a:t>developing </a:t>
            </a:r>
            <a:r>
              <a:rPr lang="en-US" sz="2100" dirty="0"/>
              <a:t>incentive </a:t>
            </a:r>
            <a:r>
              <a:rPr lang="en-US" sz="2100" dirty="0" smtClean="0"/>
              <a:t>programs and </a:t>
            </a:r>
            <a:br>
              <a:rPr lang="en-US" sz="2100" dirty="0" smtClean="0"/>
            </a:br>
            <a:r>
              <a:rPr lang="en-US" sz="2100" dirty="0" smtClean="0"/>
              <a:t>suggesting </a:t>
            </a:r>
            <a:r>
              <a:rPr lang="en-US" sz="2100" dirty="0"/>
              <a:t>appropriate </a:t>
            </a:r>
            <a:r>
              <a:rPr lang="en-US" sz="2100" dirty="0" smtClean="0"/>
              <a:t>venues </a:t>
            </a:r>
            <a:r>
              <a:rPr lang="en-US" sz="2100" dirty="0"/>
              <a:t>for </a:t>
            </a:r>
            <a:r>
              <a:rPr lang="en-US" sz="2100" dirty="0" smtClean="0"/>
              <a:t/>
            </a:r>
            <a:br>
              <a:rPr lang="en-US" sz="2100" dirty="0" smtClean="0"/>
            </a:br>
            <a:r>
              <a:rPr lang="en-US" sz="2100" dirty="0" smtClean="0"/>
              <a:t>corporate hospitality </a:t>
            </a:r>
            <a:r>
              <a:rPr lang="en-US" sz="2100" dirty="0"/>
              <a:t>events</a:t>
            </a:r>
            <a:r>
              <a:rPr lang="en-US" sz="2100" dirty="0" smtClean="0"/>
              <a:t>.</a:t>
            </a:r>
            <a:endParaRPr lang="en-US" sz="2100"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0063" t="5742" r="9500" b="7085"/>
          <a:stretch/>
        </p:blipFill>
        <p:spPr>
          <a:xfrm>
            <a:off x="4932040" y="4149080"/>
            <a:ext cx="3960440" cy="2520280"/>
          </a:xfrm>
          <a:prstGeom prst="rect">
            <a:avLst/>
          </a:prstGeom>
        </p:spPr>
      </p:pic>
    </p:spTree>
    <p:extLst>
      <p:ext uri="{BB962C8B-B14F-4D97-AF65-F5344CB8AC3E}">
        <p14:creationId xmlns:p14="http://schemas.microsoft.com/office/powerpoint/2010/main" val="1688316713"/>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245</a:t>
            </a:r>
            <a:endParaRPr lang="en-GB" sz="1400" b="1" dirty="0">
              <a:latin typeface="Calibri" panose="020F0502020204030204" pitchFamily="34" charset="0"/>
            </a:endParaRPr>
          </a:p>
        </p:txBody>
      </p:sp>
      <p:sp>
        <p:nvSpPr>
          <p:cNvPr id="3" name="Rectangle 2"/>
          <p:cNvSpPr/>
          <p:nvPr/>
        </p:nvSpPr>
        <p:spPr>
          <a:xfrm>
            <a:off x="165110" y="1124744"/>
            <a:ext cx="8727370" cy="5509200"/>
          </a:xfrm>
          <a:prstGeom prst="rect">
            <a:avLst/>
          </a:prstGeom>
        </p:spPr>
        <p:txBody>
          <a:bodyPr wrap="square">
            <a:spAutoFit/>
          </a:bodyPr>
          <a:lstStyle/>
          <a:p>
            <a:pPr>
              <a:buClr>
                <a:srgbClr val="C00000"/>
              </a:buClr>
              <a:buSzPct val="80000"/>
            </a:pPr>
            <a:r>
              <a:rPr lang="en-US" sz="2200" b="1" dirty="0" smtClean="0">
                <a:solidFill>
                  <a:srgbClr val="C00000"/>
                </a:solidFill>
              </a:rPr>
              <a:t>Development </a:t>
            </a:r>
            <a:r>
              <a:rPr lang="en-US" sz="2200" b="1" dirty="0">
                <a:solidFill>
                  <a:srgbClr val="C00000"/>
                </a:solidFill>
              </a:rPr>
              <a:t>of packages for the corporate and convention market</a:t>
            </a:r>
          </a:p>
          <a:p>
            <a:pPr marL="342900" indent="-342900">
              <a:buClr>
                <a:srgbClr val="C00000"/>
              </a:buClr>
              <a:buSzPct val="80000"/>
              <a:buFont typeface="Arial" panose="020B0604020202020204" pitchFamily="34" charset="0"/>
              <a:buChar char="►"/>
            </a:pPr>
            <a:r>
              <a:rPr lang="en-US" sz="2200" dirty="0" smtClean="0"/>
              <a:t>The </a:t>
            </a:r>
            <a:r>
              <a:rPr lang="en-US" sz="2200" dirty="0"/>
              <a:t>convention market is evolving with many countries having developed the necessary infrastructure for hosting major international conferences, exhibitions and trade fairs.</a:t>
            </a:r>
          </a:p>
          <a:p>
            <a:pPr marL="342900" indent="-342900">
              <a:buClr>
                <a:srgbClr val="C00000"/>
              </a:buClr>
              <a:buSzPct val="80000"/>
              <a:buFont typeface="Arial" panose="020B0604020202020204" pitchFamily="34" charset="0"/>
              <a:buChar char="►"/>
            </a:pPr>
            <a:r>
              <a:rPr lang="en-US" sz="2200" dirty="0"/>
              <a:t>Fig. 6.9 shows which countries and which cities were most popular for hosting business tourism events in 2009.</a:t>
            </a:r>
          </a:p>
          <a:p>
            <a:pPr marL="342900" indent="-342900">
              <a:buClr>
                <a:srgbClr val="C00000"/>
              </a:buClr>
              <a:buSzPct val="80000"/>
              <a:buFont typeface="Arial" panose="020B0604020202020204" pitchFamily="34" charset="0"/>
              <a:buChar char="►"/>
            </a:pPr>
            <a:r>
              <a:rPr lang="en-US" sz="2200" dirty="0"/>
              <a:t>Tourist boards play an important role in the marketing and promotion of conventions and corporate hospitality events. National tourist board websites </a:t>
            </a:r>
            <a:r>
              <a:rPr lang="en-US" sz="2200" dirty="0" smtClean="0"/>
              <a:t/>
            </a:r>
            <a:br>
              <a:rPr lang="en-US" sz="2200" dirty="0" smtClean="0"/>
            </a:br>
            <a:r>
              <a:rPr lang="en-US" sz="2200" dirty="0" smtClean="0"/>
              <a:t>often </a:t>
            </a:r>
            <a:r>
              <a:rPr lang="en-US" sz="2200" dirty="0"/>
              <a:t>show details of forthcoming </a:t>
            </a:r>
            <a:r>
              <a:rPr lang="en-US" sz="2200" dirty="0" smtClean="0"/>
              <a:t/>
            </a:r>
            <a:br>
              <a:rPr lang="en-US" sz="2200" dirty="0" smtClean="0"/>
            </a:br>
            <a:r>
              <a:rPr lang="en-US" sz="2200" dirty="0" smtClean="0"/>
              <a:t>conventions</a:t>
            </a:r>
            <a:r>
              <a:rPr lang="en-US" sz="2200" dirty="0"/>
              <a:t>. The aim is not </a:t>
            </a:r>
            <a:r>
              <a:rPr lang="en-US" sz="2200" dirty="0" smtClean="0"/>
              <a:t>particularly </a:t>
            </a:r>
            <a:r>
              <a:rPr lang="en-US" sz="2200" dirty="0"/>
              <a:t>to entice businesses to </a:t>
            </a:r>
            <a:r>
              <a:rPr lang="en-US" sz="2200" dirty="0" smtClean="0"/>
              <a:t/>
            </a:r>
            <a:br>
              <a:rPr lang="en-US" sz="2200" dirty="0" smtClean="0"/>
            </a:br>
            <a:r>
              <a:rPr lang="en-US" sz="2200" dirty="0" smtClean="0"/>
              <a:t>attend </a:t>
            </a:r>
            <a:r>
              <a:rPr lang="en-US" sz="2200" dirty="0"/>
              <a:t>the conventions but rather </a:t>
            </a:r>
            <a:r>
              <a:rPr lang="en-US" sz="2200" dirty="0" smtClean="0"/>
              <a:t>to </a:t>
            </a:r>
            <a:br>
              <a:rPr lang="en-US" sz="2200" dirty="0" smtClean="0"/>
            </a:br>
            <a:r>
              <a:rPr lang="en-US" sz="2200" dirty="0" smtClean="0"/>
              <a:t>promote </a:t>
            </a:r>
            <a:r>
              <a:rPr lang="en-US" sz="2200" dirty="0"/>
              <a:t>the fact that the </a:t>
            </a:r>
            <a:r>
              <a:rPr lang="en-US" sz="2200" dirty="0" smtClean="0"/>
              <a:t>destination </a:t>
            </a:r>
            <a:br>
              <a:rPr lang="en-US" sz="2200" dirty="0" smtClean="0"/>
            </a:br>
            <a:r>
              <a:rPr lang="en-US" sz="2200" dirty="0" smtClean="0"/>
              <a:t>has </a:t>
            </a:r>
            <a:r>
              <a:rPr lang="en-US" sz="2200" dirty="0"/>
              <a:t>the necessary facilities to support </a:t>
            </a:r>
            <a:r>
              <a:rPr lang="en-US" sz="2200" dirty="0" smtClean="0"/>
              <a:t/>
            </a:r>
            <a:br>
              <a:rPr lang="en-US" sz="2200" dirty="0" smtClean="0"/>
            </a:br>
            <a:r>
              <a:rPr lang="en-US" sz="2200" dirty="0" smtClean="0"/>
              <a:t>international </a:t>
            </a:r>
            <a:r>
              <a:rPr lang="en-US" sz="2200" dirty="0"/>
              <a:t>conventions.</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0063" t="5742" r="9500" b="7085"/>
          <a:stretch/>
        </p:blipFill>
        <p:spPr>
          <a:xfrm>
            <a:off x="5497816" y="4509120"/>
            <a:ext cx="3394663" cy="2160240"/>
          </a:xfrm>
          <a:prstGeom prst="rect">
            <a:avLst/>
          </a:prstGeom>
        </p:spPr>
      </p:pic>
    </p:spTree>
    <p:extLst>
      <p:ext uri="{BB962C8B-B14F-4D97-AF65-F5344CB8AC3E}">
        <p14:creationId xmlns:p14="http://schemas.microsoft.com/office/powerpoint/2010/main" val="4155230312"/>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246</a:t>
            </a:r>
            <a:endParaRPr lang="en-GB" sz="1400" b="1" dirty="0">
              <a:latin typeface="Calibri" panose="020F0502020204030204" pitchFamily="34" charset="0"/>
            </a:endParaRPr>
          </a:p>
        </p:txBody>
      </p:sp>
      <p:sp>
        <p:nvSpPr>
          <p:cNvPr id="6" name="Rectangle 5"/>
          <p:cNvSpPr/>
          <p:nvPr/>
        </p:nvSpPr>
        <p:spPr>
          <a:xfrm>
            <a:off x="179512" y="5899919"/>
            <a:ext cx="8712968" cy="76944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200" b="1" dirty="0" smtClean="0"/>
              <a:t>Fig</a:t>
            </a:r>
            <a:r>
              <a:rPr lang="en-US" sz="2200" b="1" dirty="0"/>
              <a:t>. </a:t>
            </a:r>
            <a:r>
              <a:rPr lang="en-US" sz="2200" b="1" dirty="0" smtClean="0"/>
              <a:t>6.9</a:t>
            </a:r>
            <a:r>
              <a:rPr lang="en-US" sz="2200" dirty="0" smtClean="0"/>
              <a:t> </a:t>
            </a:r>
            <a:r>
              <a:rPr lang="en-US" sz="2200" dirty="0"/>
              <a:t>- ICCA country and city ranking measured by number of meetings </a:t>
            </a:r>
            <a:r>
              <a:rPr lang="en-US" sz="2200" dirty="0" err="1"/>
              <a:t>organised</a:t>
            </a:r>
            <a:r>
              <a:rPr lang="en-US" sz="2200" dirty="0"/>
              <a:t> in </a:t>
            </a:r>
            <a:r>
              <a:rPr lang="en-US" sz="2200" dirty="0" smtClean="0"/>
              <a:t>2016 - </a:t>
            </a:r>
            <a:r>
              <a:rPr lang="en-US" sz="2200" dirty="0"/>
              <a:t>Source: </a:t>
            </a:r>
            <a:r>
              <a:rPr lang="en-US" sz="2200" dirty="0">
                <a:hlinkClick r:id="rId4" action="ppaction://hlinkfile"/>
              </a:rPr>
              <a:t>Click </a:t>
            </a:r>
            <a:r>
              <a:rPr lang="en-US" sz="2200" dirty="0" smtClean="0">
                <a:hlinkClick r:id="rId4" action="ppaction://hlinkfile"/>
              </a:rPr>
              <a:t>here</a:t>
            </a:r>
            <a:endParaRPr lang="en-US" sz="2200" dirty="0"/>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14564" y="1196751"/>
            <a:ext cx="6769804" cy="4703168"/>
          </a:xfrm>
          <a:prstGeom prst="rect">
            <a:avLst/>
          </a:prstGeom>
        </p:spPr>
      </p:pic>
    </p:spTree>
    <p:extLst>
      <p:ext uri="{BB962C8B-B14F-4D97-AF65-F5344CB8AC3E}">
        <p14:creationId xmlns:p14="http://schemas.microsoft.com/office/powerpoint/2010/main" val="3272573419"/>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246</a:t>
            </a:r>
            <a:endParaRPr lang="en-GB" sz="1400" b="1" dirty="0">
              <a:latin typeface="Calibri" panose="020F0502020204030204" pitchFamily="34" charset="0"/>
            </a:endParaRPr>
          </a:p>
        </p:txBody>
      </p:sp>
      <p:sp>
        <p:nvSpPr>
          <p:cNvPr id="3" name="Rectangle 2"/>
          <p:cNvSpPr/>
          <p:nvPr/>
        </p:nvSpPr>
        <p:spPr>
          <a:xfrm>
            <a:off x="165110" y="1124744"/>
            <a:ext cx="8727370" cy="5632311"/>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000" dirty="0" smtClean="0"/>
              <a:t>This </a:t>
            </a:r>
            <a:r>
              <a:rPr lang="en-US" sz="2000" dirty="0"/>
              <a:t>way other businesses may consider hosting a convention at the same venue in the future; thus, securing additional income generation in the future. It also helps raise the profile of the destination in the eyes of the general public showcasing the importance of the destination and its accommodation and conference centre provision.</a:t>
            </a:r>
          </a:p>
          <a:p>
            <a:pPr marL="400050" indent="-400050">
              <a:buClr>
                <a:srgbClr val="C00000"/>
              </a:buClr>
              <a:buSzPct val="80000"/>
              <a:buFont typeface="Arial" panose="020B0604020202020204" pitchFamily="34" charset="0"/>
              <a:buChar char="►"/>
            </a:pPr>
            <a:r>
              <a:rPr lang="en-US" sz="2000" dirty="0"/>
              <a:t>Many tourist boards will create a separate authority to manage the marketing and promotion of business tourism. For example, the Doha Convention Bureau has the role of promoting Doha, Qatar’s capital for conventions and exhibitions, as well as coordinating, planning and monitoring all business events in Qatar, working closely with Qatar Tourism Authority. </a:t>
            </a:r>
            <a:endParaRPr lang="en-US" sz="2000" dirty="0" smtClean="0"/>
          </a:p>
          <a:p>
            <a:pPr marL="400050" indent="-400050">
              <a:buClr>
                <a:srgbClr val="C00000"/>
              </a:buClr>
              <a:buSzPct val="80000"/>
              <a:buFont typeface="Arial" panose="020B0604020202020204" pitchFamily="34" charset="0"/>
              <a:buChar char="►"/>
            </a:pPr>
            <a:r>
              <a:rPr lang="en-US" sz="2000" dirty="0" smtClean="0"/>
              <a:t>The </a:t>
            </a:r>
            <a:r>
              <a:rPr lang="en-US" sz="2000" dirty="0"/>
              <a:t>Malaysia Convention and Exhibition Bureau (</a:t>
            </a:r>
            <a:r>
              <a:rPr lang="en-US" sz="2000" dirty="0" err="1"/>
              <a:t>MyCEB</a:t>
            </a:r>
            <a:r>
              <a:rPr lang="en-US" sz="2000" dirty="0"/>
              <a:t>) was set up in 2009 by the Ministry of Tourism in Malaysia as a one-stop centre to coordinate business tourism activities in Malaysia. It aims to position the country as one of the </a:t>
            </a:r>
            <a:r>
              <a:rPr lang="en-US" sz="2000" dirty="0" smtClean="0"/>
              <a:t>worlds </a:t>
            </a:r>
            <a:r>
              <a:rPr lang="en-US" sz="2000" dirty="0"/>
              <a:t>leading business tourism destinations. </a:t>
            </a:r>
            <a:endParaRPr lang="en-US" sz="2000" dirty="0" smtClean="0"/>
          </a:p>
          <a:p>
            <a:pPr marL="400050" indent="-400050">
              <a:buClr>
                <a:srgbClr val="C00000"/>
              </a:buClr>
              <a:buSzPct val="80000"/>
              <a:buFont typeface="Arial" panose="020B0604020202020204" pitchFamily="34" charset="0"/>
              <a:buChar char="►"/>
            </a:pPr>
            <a:r>
              <a:rPr lang="en-US" sz="2000" dirty="0" smtClean="0"/>
              <a:t>One </a:t>
            </a:r>
            <a:r>
              <a:rPr lang="en-US" sz="2000" dirty="0"/>
              <a:t>of its roles is to provide advice and assistance to business event </a:t>
            </a:r>
            <a:r>
              <a:rPr lang="en-US" sz="2000" dirty="0" err="1"/>
              <a:t>organisers</a:t>
            </a:r>
            <a:r>
              <a:rPr lang="en-US" sz="2000" dirty="0"/>
              <a:t> in planning and promoting their events to international businesses.</a:t>
            </a:r>
          </a:p>
        </p:txBody>
      </p:sp>
    </p:spTree>
    <p:extLst>
      <p:ext uri="{BB962C8B-B14F-4D97-AF65-F5344CB8AC3E}">
        <p14:creationId xmlns:p14="http://schemas.microsoft.com/office/powerpoint/2010/main" val="2794176838"/>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247</a:t>
            </a:r>
            <a:endParaRPr lang="en-GB" sz="1400" b="1" dirty="0">
              <a:latin typeface="Calibri" panose="020F0502020204030204" pitchFamily="34" charset="0"/>
            </a:endParaRPr>
          </a:p>
        </p:txBody>
      </p:sp>
      <p:sp>
        <p:nvSpPr>
          <p:cNvPr id="13" name="Rounded Rectangle 12"/>
          <p:cNvSpPr/>
          <p:nvPr/>
        </p:nvSpPr>
        <p:spPr>
          <a:xfrm>
            <a:off x="190262" y="1144024"/>
            <a:ext cx="8727370" cy="5453328"/>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The Macau Business Centre is an organisation governed by the Macau Government Tourism Office and was created in 2006 to represent the needs of the business tourism industry in Macau.</a:t>
            </a:r>
          </a:p>
          <a:p>
            <a:pPr marL="285750" indent="-28575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It supports the industry with research,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training </a:t>
            </a:r>
            <a:r>
              <a:rPr lang="en-US" sz="2100" dirty="0">
                <a:solidFill>
                  <a:schemeClr val="tx1"/>
                </a:solidFill>
                <a:latin typeface="Arial" panose="020B0604020202020204" pitchFamily="34" charset="0"/>
                <a:cs typeface="Arial" panose="020B0604020202020204" pitchFamily="34" charset="0"/>
              </a:rPr>
              <a:t>and event management.</a:t>
            </a:r>
          </a:p>
          <a:p>
            <a:pPr marL="285750" indent="-28575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Its main functions are:</a:t>
            </a:r>
          </a:p>
          <a:p>
            <a:pPr marL="62865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To market Macau internally and </a:t>
            </a:r>
            <a:r>
              <a:rPr lang="en-US" sz="2100" dirty="0" smtClean="0">
                <a:solidFill>
                  <a:schemeClr val="tx1"/>
                </a:solidFill>
                <a:latin typeface="Arial" panose="020B0604020202020204" pitchFamily="34" charset="0"/>
                <a:cs typeface="Arial" panose="020B0604020202020204" pitchFamily="34" charset="0"/>
              </a:rPr>
              <a:t>externally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as </a:t>
            </a:r>
            <a:r>
              <a:rPr lang="en-US" sz="2100" dirty="0">
                <a:solidFill>
                  <a:schemeClr val="tx1"/>
                </a:solidFill>
                <a:latin typeface="Arial" panose="020B0604020202020204" pitchFamily="34" charset="0"/>
                <a:cs typeface="Arial" panose="020B0604020202020204" pitchFamily="34" charset="0"/>
              </a:rPr>
              <a:t>a business tourism destination;</a:t>
            </a:r>
          </a:p>
          <a:p>
            <a:pPr marL="62865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To promote local suppliers, acting as an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important </a:t>
            </a:r>
            <a:r>
              <a:rPr lang="en-US" sz="2100" dirty="0">
                <a:solidFill>
                  <a:schemeClr val="tx1"/>
                </a:solidFill>
                <a:latin typeface="Arial" panose="020B0604020202020204" pitchFamily="34" charset="0"/>
                <a:cs typeface="Arial" panose="020B0604020202020204" pitchFamily="34" charset="0"/>
              </a:rPr>
              <a:t>point of contact;</a:t>
            </a:r>
          </a:p>
          <a:p>
            <a:pPr marL="62865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To carry out market analysis of the business tourism industry;</a:t>
            </a:r>
          </a:p>
          <a:p>
            <a:pPr marL="62865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To </a:t>
            </a:r>
            <a:r>
              <a:rPr lang="en-US" sz="2100" dirty="0" err="1">
                <a:solidFill>
                  <a:schemeClr val="tx1"/>
                </a:solidFill>
                <a:latin typeface="Arial" panose="020B0604020202020204" pitchFamily="34" charset="0"/>
                <a:cs typeface="Arial" panose="020B0604020202020204" pitchFamily="34" charset="0"/>
              </a:rPr>
              <a:t>organise</a:t>
            </a:r>
            <a:r>
              <a:rPr lang="en-US" sz="2100" dirty="0">
                <a:solidFill>
                  <a:schemeClr val="tx1"/>
                </a:solidFill>
                <a:latin typeface="Arial" panose="020B0604020202020204" pitchFamily="34" charset="0"/>
                <a:cs typeface="Arial" panose="020B0604020202020204" pitchFamily="34" charset="0"/>
              </a:rPr>
              <a:t> education and training </a:t>
            </a:r>
            <a:r>
              <a:rPr lang="en-US" sz="2100" dirty="0" smtClean="0">
                <a:solidFill>
                  <a:schemeClr val="tx1"/>
                </a:solidFill>
                <a:latin typeface="Arial" panose="020B0604020202020204" pitchFamily="34" charset="0"/>
                <a:cs typeface="Arial" panose="020B0604020202020204" pitchFamily="34" charset="0"/>
              </a:rPr>
              <a:t>program </a:t>
            </a:r>
            <a:r>
              <a:rPr lang="en-US" sz="2100" dirty="0">
                <a:solidFill>
                  <a:schemeClr val="tx1"/>
                </a:solidFill>
                <a:latin typeface="Arial" panose="020B0604020202020204" pitchFamily="34" charset="0"/>
                <a:cs typeface="Arial" panose="020B0604020202020204" pitchFamily="34" charset="0"/>
              </a:rPr>
              <a:t>for business tourism providers;</a:t>
            </a:r>
          </a:p>
          <a:p>
            <a:pPr marL="62865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To integrate public and private sector activities in order to produce competitive business tourism products and packages.</a:t>
            </a:r>
          </a:p>
        </p:txBody>
      </p:sp>
      <p:sp>
        <p:nvSpPr>
          <p:cNvPr id="14" name="Oval 13"/>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4326" t="5948" r="23624" b="13500"/>
          <a:stretch/>
        </p:blipFill>
        <p:spPr>
          <a:xfrm>
            <a:off x="5991366" y="2674172"/>
            <a:ext cx="2829106" cy="1978964"/>
          </a:xfrm>
          <a:prstGeom prst="rect">
            <a:avLst/>
          </a:prstGeom>
        </p:spPr>
      </p:pic>
    </p:spTree>
    <p:extLst>
      <p:ext uri="{BB962C8B-B14F-4D97-AF65-F5344CB8AC3E}">
        <p14:creationId xmlns:p14="http://schemas.microsoft.com/office/powerpoint/2010/main" val="996244156"/>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247</a:t>
            </a:r>
            <a:endParaRPr lang="en-GB" sz="1400" b="1" dirty="0">
              <a:latin typeface="Calibri" panose="020F0502020204030204" pitchFamily="34" charset="0"/>
            </a:endParaRPr>
          </a:p>
        </p:txBody>
      </p:sp>
      <p:sp>
        <p:nvSpPr>
          <p:cNvPr id="3" name="Rectangle 2"/>
          <p:cNvSpPr/>
          <p:nvPr/>
        </p:nvSpPr>
        <p:spPr>
          <a:xfrm>
            <a:off x="165110" y="1124744"/>
            <a:ext cx="6495122" cy="5632311"/>
          </a:xfrm>
          <a:prstGeom prst="rect">
            <a:avLst/>
          </a:prstGeom>
        </p:spPr>
        <p:txBody>
          <a:bodyPr wrap="square">
            <a:spAutoFit/>
          </a:bodyPr>
          <a:lstStyle/>
          <a:p>
            <a:pPr>
              <a:buClr>
                <a:srgbClr val="C00000"/>
              </a:buClr>
              <a:buSzPct val="80000"/>
            </a:pPr>
            <a:r>
              <a:rPr lang="en-US" sz="2000" b="1" dirty="0">
                <a:solidFill>
                  <a:srgbClr val="C00000"/>
                </a:solidFill>
              </a:rPr>
              <a:t>National, regional and local conferences, trade fairs and exhibitions</a:t>
            </a:r>
          </a:p>
          <a:p>
            <a:pPr marL="400050" indent="-400050">
              <a:buClr>
                <a:srgbClr val="C00000"/>
              </a:buClr>
              <a:buSzPct val="80000"/>
              <a:buFont typeface="Arial" panose="020B0604020202020204" pitchFamily="34" charset="0"/>
              <a:buChar char="►"/>
            </a:pPr>
            <a:r>
              <a:rPr lang="en-US" sz="2000" dirty="0"/>
              <a:t>Many countries have a main or national exhibition centre. In the United Kingdom, the National Exhibition Centre is located in Birmingham. </a:t>
            </a:r>
            <a:endParaRPr lang="en-US" sz="2000" dirty="0" smtClean="0"/>
          </a:p>
          <a:p>
            <a:pPr marL="400050" indent="-400050">
              <a:buClr>
                <a:srgbClr val="C00000"/>
              </a:buClr>
              <a:buSzPct val="80000"/>
              <a:buFont typeface="Arial" panose="020B0604020202020204" pitchFamily="34" charset="0"/>
              <a:buChar char="►"/>
            </a:pPr>
            <a:r>
              <a:rPr lang="en-US" sz="2000" dirty="0" smtClean="0"/>
              <a:t>The </a:t>
            </a:r>
            <a:r>
              <a:rPr lang="en-US" sz="2000" dirty="0"/>
              <a:t>NEC is the busiest exhibition centre in Europe, staging around 160 trade and consumer exhibitions each year, ranging from world-famous public shows such as the Crufts Dog Show and Clothes Show Live to huge international trade exhibitions like IPEX and Spring Fair, Birmingham among others. </a:t>
            </a:r>
            <a:endParaRPr lang="en-US" sz="2000" dirty="0" smtClean="0"/>
          </a:p>
          <a:p>
            <a:pPr marL="400050" indent="-400050">
              <a:buClr>
                <a:srgbClr val="C00000"/>
              </a:buClr>
              <a:buSzPct val="80000"/>
              <a:buFont typeface="Arial" panose="020B0604020202020204" pitchFamily="34" charset="0"/>
              <a:buChar char="►"/>
            </a:pPr>
            <a:r>
              <a:rPr lang="en-US" sz="2000" dirty="0" smtClean="0"/>
              <a:t>Over </a:t>
            </a:r>
            <a:r>
              <a:rPr lang="en-US" sz="2000" dirty="0"/>
              <a:t>four million people visit the </a:t>
            </a:r>
            <a:r>
              <a:rPr lang="en-US" sz="2000" dirty="0" err="1"/>
              <a:t>centre’s</a:t>
            </a:r>
            <a:r>
              <a:rPr lang="en-US" sz="2000" dirty="0"/>
              <a:t> 21 halls each year. The NEC is much more than just space for hire. It provides a range of services that provide everything needed for a successful event including event management, catering, security, marketing, advertising, ticketing, audio visual, graphics, the Internet and IT, utility and technical services.</a:t>
            </a:r>
          </a:p>
        </p:txBody>
      </p:sp>
      <p:pic>
        <p:nvPicPr>
          <p:cNvPr id="114690" name="Picture 2" descr="Image result for cruf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1124744"/>
            <a:ext cx="2232249" cy="1775641"/>
          </a:xfrm>
          <a:prstGeom prst="rect">
            <a:avLst/>
          </a:prstGeom>
          <a:noFill/>
          <a:extLst>
            <a:ext uri="{909E8E84-426E-40DD-AFC4-6F175D3DCCD1}">
              <a14:hiddenFill xmlns:a14="http://schemas.microsoft.com/office/drawing/2010/main">
                <a:solidFill>
                  <a:srgbClr val="FFFFFF"/>
                </a:solidFill>
              </a14:hiddenFill>
            </a:ext>
          </a:extLst>
        </p:spPr>
      </p:pic>
      <p:pic>
        <p:nvPicPr>
          <p:cNvPr id="114692"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1" y="2996953"/>
            <a:ext cx="2232249" cy="1731132"/>
          </a:xfrm>
          <a:prstGeom prst="rect">
            <a:avLst/>
          </a:prstGeom>
          <a:noFill/>
          <a:extLst>
            <a:ext uri="{909E8E84-426E-40DD-AFC4-6F175D3DCCD1}">
              <a14:hiddenFill xmlns:a14="http://schemas.microsoft.com/office/drawing/2010/main">
                <a:solidFill>
                  <a:srgbClr val="FFFFFF"/>
                </a:solidFill>
              </a14:hiddenFill>
            </a:ext>
          </a:extLst>
        </p:spPr>
      </p:pic>
      <p:pic>
        <p:nvPicPr>
          <p:cNvPr id="114694"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660231" y="4814857"/>
            <a:ext cx="2232249" cy="1633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8196855"/>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248</a:t>
            </a:r>
            <a:endParaRPr lang="en-GB" sz="1400" b="1" dirty="0">
              <a:latin typeface="Calibri" panose="020F0502020204030204" pitchFamily="34" charset="0"/>
            </a:endParaRPr>
          </a:p>
        </p:txBody>
      </p:sp>
      <p:grpSp>
        <p:nvGrpSpPr>
          <p:cNvPr id="9" name="Group 8"/>
          <p:cNvGrpSpPr/>
          <p:nvPr/>
        </p:nvGrpSpPr>
        <p:grpSpPr>
          <a:xfrm>
            <a:off x="165110" y="1052736"/>
            <a:ext cx="8962070" cy="5588860"/>
            <a:chOff x="165110" y="3537733"/>
            <a:chExt cx="8962070" cy="5588860"/>
          </a:xfrm>
        </p:grpSpPr>
        <p:sp>
          <p:nvSpPr>
            <p:cNvPr id="10" name="Rectangle 9"/>
            <p:cNvSpPr/>
            <p:nvPr/>
          </p:nvSpPr>
          <p:spPr>
            <a:xfrm>
              <a:off x="165110" y="4113797"/>
              <a:ext cx="8727370" cy="5012796"/>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1900" dirty="0"/>
                <a:t>The Hong Kong Convention and Exhibition Centre (HKCEC) was opened in November 1988, after which Hong Kong’s exhibition industry experienced a period of rapid growth enabling Hong Kong to establish its position as Asia’s trade fair capital and a premier international convention and meeting location. </a:t>
              </a:r>
              <a:endParaRPr lang="en-US" sz="1900" dirty="0" smtClean="0"/>
            </a:p>
            <a:p>
              <a:pPr marL="342900" indent="-342900">
                <a:buClr>
                  <a:srgbClr val="C00000"/>
                </a:buClr>
                <a:buSzPct val="80000"/>
                <a:buFont typeface="Arial" panose="020B0604020202020204" pitchFamily="34" charset="0"/>
                <a:buChar char="►"/>
              </a:pPr>
              <a:r>
                <a:rPr lang="en-US" sz="1900" dirty="0" smtClean="0"/>
                <a:t>The </a:t>
              </a:r>
              <a:r>
                <a:rPr lang="en-US" sz="1900" dirty="0"/>
                <a:t>HKCEC is adjacent and connected to </a:t>
              </a:r>
              <a:r>
                <a:rPr lang="en-US" sz="1900" dirty="0" smtClean="0"/>
                <a:t/>
              </a:r>
              <a:br>
                <a:rPr lang="en-US" sz="1900" dirty="0" smtClean="0"/>
              </a:br>
              <a:r>
                <a:rPr lang="en-US" sz="1900" dirty="0" smtClean="0"/>
                <a:t>the </a:t>
              </a:r>
              <a:r>
                <a:rPr lang="en-US" sz="1900" dirty="0"/>
                <a:t>Convention Plaza which also includes </a:t>
              </a:r>
              <a:r>
                <a:rPr lang="en-US" sz="1900" dirty="0" smtClean="0"/>
                <a:t/>
              </a:r>
              <a:br>
                <a:rPr lang="en-US" sz="1900" dirty="0" smtClean="0"/>
              </a:br>
              <a:r>
                <a:rPr lang="en-US" sz="1900" dirty="0" smtClean="0"/>
                <a:t>the </a:t>
              </a:r>
              <a:r>
                <a:rPr lang="en-US" sz="1900" dirty="0"/>
                <a:t>829-room </a:t>
              </a:r>
              <a:r>
                <a:rPr lang="en-US" sz="1900" dirty="0" smtClean="0"/>
                <a:t>Renaissance </a:t>
              </a:r>
              <a:r>
                <a:rPr lang="en-US" sz="1900" dirty="0" err="1" smtClean="0"/>
                <a:t>Harbour</a:t>
              </a:r>
              <a:r>
                <a:rPr lang="en-US" sz="1900" dirty="0" smtClean="0"/>
                <a:t> </a:t>
              </a:r>
              <a:r>
                <a:rPr lang="en-US" sz="1900" dirty="0"/>
                <a:t>View </a:t>
              </a:r>
              <a:r>
                <a:rPr lang="en-US" sz="1900" dirty="0" smtClean="0"/>
                <a:t/>
              </a:r>
              <a:br>
                <a:rPr lang="en-US" sz="1900" dirty="0" smtClean="0"/>
              </a:br>
              <a:r>
                <a:rPr lang="en-US" sz="1900" dirty="0" smtClean="0"/>
                <a:t>Hotel </a:t>
              </a:r>
              <a:r>
                <a:rPr lang="en-US" sz="1900" dirty="0"/>
                <a:t>Hong Kong, the </a:t>
              </a:r>
              <a:r>
                <a:rPr lang="en-US" sz="1900" dirty="0" smtClean="0"/>
                <a:t>553-room </a:t>
              </a:r>
              <a:r>
                <a:rPr lang="en-US" sz="1900" dirty="0"/>
                <a:t>Grand </a:t>
              </a:r>
              <a:r>
                <a:rPr lang="en-US" sz="1900" dirty="0" smtClean="0"/>
                <a:t/>
              </a:r>
              <a:br>
                <a:rPr lang="en-US" sz="1900" dirty="0" smtClean="0"/>
              </a:br>
              <a:r>
                <a:rPr lang="en-US" sz="1900" dirty="0" smtClean="0"/>
                <a:t>Hyatt </a:t>
              </a:r>
              <a:r>
                <a:rPr lang="en-US" sz="1900" dirty="0"/>
                <a:t>Hong Kong, a 39-storey </a:t>
              </a:r>
              <a:r>
                <a:rPr lang="en-US" sz="1900" dirty="0" smtClean="0"/>
                <a:t>office </a:t>
              </a:r>
              <a:r>
                <a:rPr lang="en-US" sz="1900" dirty="0"/>
                <a:t>tower, </a:t>
              </a:r>
              <a:r>
                <a:rPr lang="en-US" sz="1900" dirty="0" smtClean="0"/>
                <a:t/>
              </a:r>
              <a:br>
                <a:rPr lang="en-US" sz="1900" dirty="0" smtClean="0"/>
              </a:br>
              <a:r>
                <a:rPr lang="en-US" sz="1900" dirty="0" smtClean="0"/>
                <a:t>a </a:t>
              </a:r>
              <a:r>
                <a:rPr lang="en-US" sz="1900" dirty="0"/>
                <a:t>580-unit 46-storey serviced </a:t>
              </a:r>
              <a:r>
                <a:rPr lang="en-US" sz="1900" dirty="0" smtClean="0"/>
                <a:t>apartment </a:t>
              </a:r>
              <a:br>
                <a:rPr lang="en-US" sz="1900" dirty="0" smtClean="0"/>
              </a:br>
              <a:r>
                <a:rPr lang="en-US" sz="1900" dirty="0" smtClean="0"/>
                <a:t>tower</a:t>
              </a:r>
              <a:r>
                <a:rPr lang="en-US" sz="1900" dirty="0"/>
                <a:t>, shopping arcade and an underground car park.</a:t>
              </a:r>
            </a:p>
            <a:p>
              <a:pPr marL="342900" indent="-342900">
                <a:buClr>
                  <a:srgbClr val="C00000"/>
                </a:buClr>
                <a:buSzPct val="80000"/>
                <a:buFont typeface="Arial" panose="020B0604020202020204" pitchFamily="34" charset="0"/>
                <a:buChar char="►"/>
              </a:pPr>
              <a:r>
                <a:rPr lang="en-US" sz="1900" dirty="0"/>
                <a:t>From its opening in 1988 through to 30 June 2010, the HKCEC has hosted 38,371 events with total attendance of over 63 million. The annual attendance of the HKCEC has now reached 4.8 million attendees along with top buyers and decision makers from more than 150 countries and regions from around the world</a:t>
              </a:r>
              <a:r>
                <a:rPr lang="en-US" sz="1900" dirty="0" smtClean="0"/>
                <a:t>.</a:t>
              </a:r>
              <a:endParaRPr lang="en-US" sz="1900" dirty="0"/>
            </a:p>
          </p:txBody>
        </p:sp>
        <p:grpSp>
          <p:nvGrpSpPr>
            <p:cNvPr id="11" name="Group 10"/>
            <p:cNvGrpSpPr/>
            <p:nvPr/>
          </p:nvGrpSpPr>
          <p:grpSpPr>
            <a:xfrm>
              <a:off x="165110" y="3537733"/>
              <a:ext cx="8962070" cy="701230"/>
              <a:chOff x="165110" y="3537280"/>
              <a:chExt cx="8962070" cy="701230"/>
            </a:xfrm>
          </p:grpSpPr>
          <p:sp>
            <p:nvSpPr>
              <p:cNvPr id="12" name="Rectangle 11"/>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6</a:t>
                </a:r>
                <a:r>
                  <a:rPr lang="en-US" sz="2000" b="1" dirty="0">
                    <a:solidFill>
                      <a:schemeClr val="bg1"/>
                    </a:solidFill>
                  </a:rPr>
                  <a:t>: Hong Kong Convention and Exhibition Centre</a:t>
                </a:r>
              </a:p>
            </p:txBody>
          </p:sp>
          <p:grpSp>
            <p:nvGrpSpPr>
              <p:cNvPr id="13" name="Group 12"/>
              <p:cNvGrpSpPr/>
              <p:nvPr/>
            </p:nvGrpSpPr>
            <p:grpSpPr>
              <a:xfrm rot="5034983">
                <a:off x="8415694" y="3527023"/>
                <a:ext cx="701230" cy="721743"/>
                <a:chOff x="2699792" y="6858000"/>
                <a:chExt cx="936104" cy="963488"/>
              </a:xfrm>
              <a:solidFill>
                <a:schemeClr val="accent3">
                  <a:lumMod val="60000"/>
                  <a:lumOff val="40000"/>
                </a:schemeClr>
              </a:solidFill>
            </p:grpSpPr>
            <p:sp>
              <p:nvSpPr>
                <p:cNvPr id="14" name="Oval 13"/>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20836" name="Picture 4" descr="Image result for Hong Kong Convention and Exhibition Cent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436096" y="2897560"/>
            <a:ext cx="3378481" cy="192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22610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6 – Promoting Tourist Visitor Services</a:t>
            </a:r>
            <a:endParaRPr lang="en-GB" sz="3600" b="1" dirty="0" smtClean="0"/>
          </a:p>
        </p:txBody>
      </p:sp>
      <p:sp>
        <p:nvSpPr>
          <p:cNvPr id="34" name="Rectangle 33"/>
          <p:cNvSpPr/>
          <p:nvPr/>
        </p:nvSpPr>
        <p:spPr>
          <a:xfrm>
            <a:off x="179512" y="1114573"/>
            <a:ext cx="8712968" cy="5644622"/>
          </a:xfrm>
          <a:prstGeom prst="rect">
            <a:avLst/>
          </a:prstGeom>
        </p:spPr>
        <p:txBody>
          <a:bodyPr wrap="square">
            <a:spAutoFit/>
          </a:bodyPr>
          <a:lstStyle/>
          <a:p>
            <a:pPr>
              <a:buClr>
                <a:srgbClr val="0070C0"/>
              </a:buClr>
            </a:pPr>
            <a:r>
              <a:rPr lang="en-US" sz="1640" b="1" dirty="0"/>
              <a:t>6.2 </a:t>
            </a:r>
            <a:r>
              <a:rPr lang="en-US" sz="1640" b="1" dirty="0" smtClean="0"/>
              <a:t>- The </a:t>
            </a:r>
            <a:r>
              <a:rPr lang="en-US" sz="1640" b="1" dirty="0"/>
              <a:t>provision of tourist products and services</a:t>
            </a:r>
          </a:p>
          <a:p>
            <a:pPr marL="401638" indent="-401638">
              <a:buClr>
                <a:srgbClr val="0070C0"/>
              </a:buClr>
              <a:buFont typeface="+mj-lt"/>
              <a:buAutoNum type="alphaLcParenR"/>
            </a:pPr>
            <a:r>
              <a:rPr lang="en-US" sz="1640" dirty="0"/>
              <a:t>Explore the range of products available:</a:t>
            </a:r>
          </a:p>
          <a:p>
            <a:pPr marL="804863" indent="-292100">
              <a:buClr>
                <a:srgbClr val="0070C0"/>
              </a:buClr>
              <a:buFont typeface="Wingdings" panose="05000000000000000000" pitchFamily="2" charset="2"/>
              <a:buChar char="§"/>
            </a:pPr>
            <a:r>
              <a:rPr lang="en-US" sz="1640" dirty="0"/>
              <a:t>guide books and maps, leaflets, events calendars</a:t>
            </a:r>
          </a:p>
          <a:p>
            <a:pPr marL="804863" indent="-292100">
              <a:buClr>
                <a:srgbClr val="0070C0"/>
              </a:buClr>
              <a:buFont typeface="Wingdings" panose="05000000000000000000" pitchFamily="2" charset="2"/>
              <a:buChar char="§"/>
            </a:pPr>
            <a:r>
              <a:rPr lang="en-US" sz="1640" dirty="0" smtClean="0"/>
              <a:t>souvenirs</a:t>
            </a:r>
            <a:endParaRPr lang="en-US" sz="1640" dirty="0"/>
          </a:p>
          <a:p>
            <a:pPr marL="401638" indent="-401638">
              <a:buClr>
                <a:srgbClr val="0070C0"/>
              </a:buClr>
              <a:buFont typeface="+mj-lt"/>
              <a:buAutoNum type="alphaLcParenR" startAt="2"/>
            </a:pPr>
            <a:r>
              <a:rPr lang="en-US" sz="1640" dirty="0"/>
              <a:t>Explore the range of services:</a:t>
            </a:r>
          </a:p>
          <a:p>
            <a:pPr marL="804863" indent="-292100">
              <a:buClr>
                <a:srgbClr val="0070C0"/>
              </a:buClr>
              <a:buFont typeface="Wingdings" panose="05000000000000000000" pitchFamily="2" charset="2"/>
              <a:buChar char="§"/>
            </a:pPr>
            <a:r>
              <a:rPr lang="en-US" sz="1640" dirty="0"/>
              <a:t>information services (e.g. websites, leaflets, touch screen displays, mobile technology)</a:t>
            </a:r>
          </a:p>
          <a:p>
            <a:pPr marL="804863" indent="-292100">
              <a:buClr>
                <a:srgbClr val="0070C0"/>
              </a:buClr>
              <a:buFont typeface="Wingdings" panose="05000000000000000000" pitchFamily="2" charset="2"/>
              <a:buChar char="§"/>
            </a:pPr>
            <a:r>
              <a:rPr lang="en-US" sz="1640" dirty="0" smtClean="0"/>
              <a:t>reservations </a:t>
            </a:r>
            <a:r>
              <a:rPr lang="en-US" sz="1640" dirty="0"/>
              <a:t>systems (e.g. Book-a-Bed-Ahead, concert/theatre tickets)</a:t>
            </a:r>
          </a:p>
          <a:p>
            <a:pPr marL="804863" indent="-292100">
              <a:buClr>
                <a:srgbClr val="0070C0"/>
              </a:buClr>
              <a:buFont typeface="Wingdings" panose="05000000000000000000" pitchFamily="2" charset="2"/>
              <a:buChar char="§"/>
            </a:pPr>
            <a:r>
              <a:rPr lang="en-US" sz="1640" dirty="0" smtClean="0"/>
              <a:t>destination </a:t>
            </a:r>
            <a:r>
              <a:rPr lang="en-US" sz="1640" dirty="0"/>
              <a:t>management systems including park-and-ride schemes</a:t>
            </a:r>
          </a:p>
          <a:p>
            <a:pPr marL="804863" indent="-292100">
              <a:buClr>
                <a:srgbClr val="0070C0"/>
              </a:buClr>
              <a:buFont typeface="Wingdings" panose="05000000000000000000" pitchFamily="2" charset="2"/>
              <a:buChar char="§"/>
            </a:pPr>
            <a:r>
              <a:rPr lang="en-US" sz="1640" dirty="0" smtClean="0"/>
              <a:t>guiding </a:t>
            </a:r>
            <a:r>
              <a:rPr lang="en-US" sz="1640" dirty="0"/>
              <a:t>services</a:t>
            </a:r>
            <a:endParaRPr lang="en-US" sz="1640" dirty="0" smtClean="0"/>
          </a:p>
          <a:p>
            <a:pPr>
              <a:buClr>
                <a:srgbClr val="0070C0"/>
              </a:buClr>
            </a:pPr>
            <a:r>
              <a:rPr lang="en-US" sz="1640" b="1" dirty="0"/>
              <a:t>6.3 </a:t>
            </a:r>
            <a:r>
              <a:rPr lang="en-US" sz="1640" b="1" dirty="0" smtClean="0"/>
              <a:t>- Basic </a:t>
            </a:r>
            <a:r>
              <a:rPr lang="en-US" sz="1640" b="1" dirty="0"/>
              <a:t>principles of marketing and promotion</a:t>
            </a:r>
          </a:p>
          <a:p>
            <a:pPr marL="401638" indent="-401638">
              <a:buClr>
                <a:srgbClr val="0070C0"/>
              </a:buClr>
              <a:buFont typeface="+mj-lt"/>
              <a:buAutoNum type="alphaLcParenR"/>
            </a:pPr>
            <a:r>
              <a:rPr lang="en-US" sz="1640" dirty="0"/>
              <a:t>Identify and explain why marketing and promotion are important to travel and tourism providers:</a:t>
            </a:r>
          </a:p>
          <a:p>
            <a:pPr marL="804863" indent="-292100">
              <a:buClr>
                <a:srgbClr val="0070C0"/>
              </a:buClr>
              <a:buFont typeface="Wingdings" panose="05000000000000000000" pitchFamily="2" charset="2"/>
              <a:buChar char="§"/>
            </a:pPr>
            <a:r>
              <a:rPr lang="en-US" sz="1640" dirty="0"/>
              <a:t>increased sales/usage/profitability/market share/customer base</a:t>
            </a:r>
          </a:p>
          <a:p>
            <a:pPr marL="804863" indent="-292100">
              <a:buClr>
                <a:srgbClr val="0070C0"/>
              </a:buClr>
              <a:buFont typeface="Wingdings" panose="05000000000000000000" pitchFamily="2" charset="2"/>
              <a:buChar char="§"/>
            </a:pPr>
            <a:r>
              <a:rPr lang="en-US" sz="1640" dirty="0" smtClean="0"/>
              <a:t>competitive </a:t>
            </a:r>
            <a:r>
              <a:rPr lang="en-US" sz="1640" dirty="0"/>
              <a:t>advantage</a:t>
            </a:r>
          </a:p>
          <a:p>
            <a:pPr marL="804863" indent="-292100">
              <a:buClr>
                <a:srgbClr val="0070C0"/>
              </a:buClr>
              <a:buFont typeface="Wingdings" panose="05000000000000000000" pitchFamily="2" charset="2"/>
              <a:buChar char="§"/>
            </a:pPr>
            <a:r>
              <a:rPr lang="en-US" sz="1640" dirty="0" smtClean="0"/>
              <a:t>positive </a:t>
            </a:r>
            <a:r>
              <a:rPr lang="en-US" sz="1640" dirty="0" err="1"/>
              <a:t>organisational</a:t>
            </a:r>
            <a:r>
              <a:rPr lang="en-US" sz="1640" dirty="0"/>
              <a:t> and product </a:t>
            </a:r>
            <a:r>
              <a:rPr lang="en-US" sz="1640" dirty="0" smtClean="0"/>
              <a:t>image</a:t>
            </a:r>
          </a:p>
          <a:p>
            <a:pPr marL="804863" indent="-292100">
              <a:buClr>
                <a:srgbClr val="0070C0"/>
              </a:buClr>
              <a:buFont typeface="Wingdings" panose="05000000000000000000" pitchFamily="2" charset="2"/>
              <a:buChar char="§"/>
            </a:pPr>
            <a:r>
              <a:rPr lang="en-US" sz="1640" dirty="0"/>
              <a:t>customer satisfaction/brand loyalty/repeat business</a:t>
            </a:r>
          </a:p>
          <a:p>
            <a:pPr marL="401638" indent="-401638">
              <a:buClr>
                <a:srgbClr val="0070C0"/>
              </a:buClr>
              <a:buFont typeface="+mj-lt"/>
              <a:buAutoNum type="alphaLcParenR" startAt="2"/>
            </a:pPr>
            <a:r>
              <a:rPr lang="en-US" sz="1640" dirty="0"/>
              <a:t>Identify the main marketing and promotional techniques used in travel and tourism:</a:t>
            </a:r>
          </a:p>
          <a:p>
            <a:pPr marL="804863" indent="-292100">
              <a:buClr>
                <a:srgbClr val="0070C0"/>
              </a:buClr>
              <a:buFont typeface="Wingdings" panose="05000000000000000000" pitchFamily="2" charset="2"/>
              <a:buChar char="§"/>
            </a:pPr>
            <a:r>
              <a:rPr lang="en-US" sz="1640" dirty="0"/>
              <a:t>primary market research techniques (self-completion questionnaires, telephone </a:t>
            </a:r>
            <a:r>
              <a:rPr lang="en-US" sz="1640" dirty="0" smtClean="0"/>
              <a:t>surveys, interviews</a:t>
            </a:r>
            <a:r>
              <a:rPr lang="en-US" sz="1640" dirty="0"/>
              <a:t>)</a:t>
            </a:r>
          </a:p>
          <a:p>
            <a:pPr marL="804863" indent="-292100">
              <a:buClr>
                <a:srgbClr val="0070C0"/>
              </a:buClr>
              <a:buFont typeface="Wingdings" panose="05000000000000000000" pitchFamily="2" charset="2"/>
              <a:buChar char="§"/>
            </a:pPr>
            <a:r>
              <a:rPr lang="en-US" sz="1640" dirty="0" smtClean="0"/>
              <a:t>secondary </a:t>
            </a:r>
            <a:r>
              <a:rPr lang="en-US" sz="1640" dirty="0"/>
              <a:t>market research (appropriate use of visitor surveys, local, regional and </a:t>
            </a:r>
            <a:r>
              <a:rPr lang="en-US" sz="1640" dirty="0" smtClean="0"/>
              <a:t>national research)</a:t>
            </a:r>
            <a:endParaRPr lang="en-US" sz="1640" dirty="0"/>
          </a:p>
        </p:txBody>
      </p:sp>
    </p:spTree>
    <p:extLst>
      <p:ext uri="{BB962C8B-B14F-4D97-AF65-F5344CB8AC3E}">
        <p14:creationId xmlns:p14="http://schemas.microsoft.com/office/powerpoint/2010/main" val="2996228519"/>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6.6 – Business 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248</a:t>
            </a:r>
            <a:endParaRPr lang="en-GB" sz="1400" b="1" dirty="0">
              <a:latin typeface="Calibri" panose="020F0502020204030204" pitchFamily="34" charset="0"/>
            </a:endParaRPr>
          </a:p>
        </p:txBody>
      </p:sp>
      <p:grpSp>
        <p:nvGrpSpPr>
          <p:cNvPr id="9" name="Group 8"/>
          <p:cNvGrpSpPr/>
          <p:nvPr/>
        </p:nvGrpSpPr>
        <p:grpSpPr>
          <a:xfrm>
            <a:off x="165110" y="980728"/>
            <a:ext cx="8962070" cy="5632478"/>
            <a:chOff x="165110" y="3537733"/>
            <a:chExt cx="8962070" cy="5632478"/>
          </a:xfrm>
        </p:grpSpPr>
        <p:sp>
          <p:nvSpPr>
            <p:cNvPr id="10" name="Rectangle 9"/>
            <p:cNvSpPr/>
            <p:nvPr/>
          </p:nvSpPr>
          <p:spPr>
            <a:xfrm>
              <a:off x="165110" y="4141142"/>
              <a:ext cx="8727370" cy="5029069"/>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sz="2170" dirty="0" smtClean="0"/>
                <a:t>In </a:t>
              </a:r>
              <a:r>
                <a:rPr lang="en-US" sz="2170" dirty="0"/>
                <a:t>the year 2009-10 a total of 1,185 events with an average of seven events per day were held at the HKCEC with the following breakdown:</a:t>
              </a:r>
            </a:p>
            <a:p>
              <a:pPr marL="742950" indent="-342900">
                <a:buClr>
                  <a:srgbClr val="C00000"/>
                </a:buClr>
                <a:buSzPct val="80000"/>
                <a:buFont typeface="Wingdings" panose="05000000000000000000" pitchFamily="2" charset="2"/>
                <a:buChar char="§"/>
              </a:pPr>
              <a:r>
                <a:rPr lang="en-US" sz="2170" dirty="0" smtClean="0"/>
                <a:t>110 </a:t>
              </a:r>
              <a:r>
                <a:rPr lang="en-US" sz="2170" dirty="0"/>
                <a:t>exhibitions were held of which </a:t>
              </a:r>
              <a:r>
                <a:rPr lang="en-US" sz="2170" dirty="0" smtClean="0"/>
                <a:t/>
              </a:r>
              <a:br>
                <a:rPr lang="en-US" sz="2170" dirty="0" smtClean="0"/>
              </a:br>
              <a:r>
                <a:rPr lang="en-US" sz="2170" dirty="0" smtClean="0"/>
                <a:t>101 </a:t>
              </a:r>
              <a:r>
                <a:rPr lang="en-US" sz="2170" dirty="0"/>
                <a:t>were classified as major </a:t>
              </a:r>
              <a:r>
                <a:rPr lang="en-US" sz="2170" dirty="0" smtClean="0"/>
                <a:t/>
              </a:r>
              <a:br>
                <a:rPr lang="en-US" sz="2170" dirty="0" smtClean="0"/>
              </a:br>
              <a:r>
                <a:rPr lang="en-US" sz="2170" dirty="0" smtClean="0"/>
                <a:t>exhibitions</a:t>
              </a:r>
              <a:r>
                <a:rPr lang="en-US" sz="2170" dirty="0"/>
                <a:t>;</a:t>
              </a:r>
            </a:p>
            <a:p>
              <a:pPr marL="742950" indent="-342900">
                <a:buClr>
                  <a:srgbClr val="C00000"/>
                </a:buClr>
                <a:buSzPct val="80000"/>
                <a:buFont typeface="Wingdings" panose="05000000000000000000" pitchFamily="2" charset="2"/>
                <a:buChar char="§"/>
              </a:pPr>
              <a:r>
                <a:rPr lang="en-US" sz="2170" dirty="0" smtClean="0"/>
                <a:t>36 </a:t>
              </a:r>
              <a:r>
                <a:rPr lang="en-US" sz="2170" dirty="0"/>
                <a:t>international conferences or </a:t>
              </a:r>
              <a:r>
                <a:rPr lang="en-US" sz="2170" dirty="0" smtClean="0"/>
                <a:t/>
              </a:r>
              <a:br>
                <a:rPr lang="en-US" sz="2170" dirty="0" smtClean="0"/>
              </a:br>
              <a:r>
                <a:rPr lang="en-US" sz="2170" dirty="0" smtClean="0"/>
                <a:t>conventions </a:t>
              </a:r>
              <a:r>
                <a:rPr lang="en-US" sz="2170" dirty="0"/>
                <a:t>were held;</a:t>
              </a:r>
            </a:p>
            <a:p>
              <a:pPr marL="742950" indent="-342900">
                <a:buClr>
                  <a:srgbClr val="C00000"/>
                </a:buClr>
                <a:buSzPct val="80000"/>
                <a:buFont typeface="Wingdings" panose="05000000000000000000" pitchFamily="2" charset="2"/>
                <a:buChar char="§"/>
              </a:pPr>
              <a:r>
                <a:rPr lang="en-US" sz="2170" dirty="0" smtClean="0"/>
                <a:t>87 </a:t>
              </a:r>
              <a:r>
                <a:rPr lang="en-US" sz="2170" dirty="0"/>
                <a:t>entertainment and special events </a:t>
              </a:r>
              <a:r>
                <a:rPr lang="en-US" sz="2170" dirty="0" smtClean="0"/>
                <a:t/>
              </a:r>
              <a:br>
                <a:rPr lang="en-US" sz="2170" dirty="0" smtClean="0"/>
              </a:br>
              <a:r>
                <a:rPr lang="en-US" sz="2170" dirty="0" smtClean="0"/>
                <a:t>were </a:t>
              </a:r>
              <a:r>
                <a:rPr lang="en-US" sz="2170" dirty="0"/>
                <a:t>staged, including 29 film shows and 38 concerts;</a:t>
              </a:r>
            </a:p>
            <a:p>
              <a:pPr marL="742950" indent="-342900">
                <a:buClr>
                  <a:srgbClr val="C00000"/>
                </a:buClr>
                <a:buSzPct val="80000"/>
                <a:buFont typeface="Wingdings" panose="05000000000000000000" pitchFamily="2" charset="2"/>
                <a:buChar char="§"/>
              </a:pPr>
              <a:r>
                <a:rPr lang="en-US" sz="2170" dirty="0" smtClean="0"/>
                <a:t>368 </a:t>
              </a:r>
              <a:r>
                <a:rPr lang="en-US" sz="2170" dirty="0"/>
                <a:t>banquets were hosted;</a:t>
              </a:r>
            </a:p>
            <a:p>
              <a:pPr marL="742950" indent="-342900">
                <a:buClr>
                  <a:srgbClr val="C00000"/>
                </a:buClr>
                <a:buSzPct val="80000"/>
                <a:buFont typeface="Wingdings" panose="05000000000000000000" pitchFamily="2" charset="2"/>
                <a:buChar char="§"/>
              </a:pPr>
              <a:r>
                <a:rPr lang="en-US" sz="2170" dirty="0" smtClean="0"/>
                <a:t>584 </a:t>
              </a:r>
              <a:r>
                <a:rPr lang="en-US" sz="2170" dirty="0"/>
                <a:t>other events were held, including corporate and incentive events, media conferences, seminars, and smaller meetings.</a:t>
              </a:r>
            </a:p>
            <a:p>
              <a:pPr algn="ctr">
                <a:buClr>
                  <a:srgbClr val="C00000"/>
                </a:buClr>
                <a:buSzPct val="80000"/>
              </a:pPr>
              <a:r>
                <a:rPr lang="en-US" sz="2000" i="1" dirty="0"/>
                <a:t>Adapted from: </a:t>
              </a:r>
              <a:r>
                <a:rPr lang="en-US" sz="2000" i="1" dirty="0">
                  <a:hlinkClick r:id="rId4" action="ppaction://hlinkfile"/>
                </a:rPr>
                <a:t>http://</a:t>
              </a:r>
              <a:r>
                <a:rPr lang="en-US" sz="2000" i="1" dirty="0" smtClean="0">
                  <a:hlinkClick r:id="rId4" action="ppaction://hlinkfile"/>
                </a:rPr>
                <a:t>www.hkcec.com/sites/default/files/fast_facts_fy09-10_eng_my0310.pdf</a:t>
              </a:r>
              <a:endParaRPr lang="en-US" sz="2000" i="1" dirty="0"/>
            </a:p>
          </p:txBody>
        </p:sp>
        <p:grpSp>
          <p:nvGrpSpPr>
            <p:cNvPr id="11" name="Group 10"/>
            <p:cNvGrpSpPr/>
            <p:nvPr/>
          </p:nvGrpSpPr>
          <p:grpSpPr>
            <a:xfrm>
              <a:off x="165110" y="3537733"/>
              <a:ext cx="8962070" cy="701230"/>
              <a:chOff x="165110" y="3537280"/>
              <a:chExt cx="8962070" cy="701230"/>
            </a:xfrm>
          </p:grpSpPr>
          <p:sp>
            <p:nvSpPr>
              <p:cNvPr id="12" name="Rectangle 11"/>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6</a:t>
                </a:r>
                <a:r>
                  <a:rPr lang="en-US" sz="2000" b="1" dirty="0">
                    <a:solidFill>
                      <a:schemeClr val="bg1"/>
                    </a:solidFill>
                  </a:rPr>
                  <a:t>: Hong Kong Convention and Exhibition Centre</a:t>
                </a:r>
              </a:p>
            </p:txBody>
          </p:sp>
          <p:grpSp>
            <p:nvGrpSpPr>
              <p:cNvPr id="13" name="Group 12"/>
              <p:cNvGrpSpPr/>
              <p:nvPr/>
            </p:nvGrpSpPr>
            <p:grpSpPr>
              <a:xfrm rot="5034983">
                <a:off x="8415694" y="3527023"/>
                <a:ext cx="701230" cy="721743"/>
                <a:chOff x="2699792" y="6858000"/>
                <a:chExt cx="936104" cy="963488"/>
              </a:xfrm>
              <a:solidFill>
                <a:schemeClr val="accent3">
                  <a:lumMod val="60000"/>
                  <a:lumOff val="40000"/>
                </a:schemeClr>
              </a:solidFill>
            </p:grpSpPr>
            <p:sp>
              <p:nvSpPr>
                <p:cNvPr id="14" name="Oval 13"/>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21858" name="Picture 2" descr="Image result for Hong Kong Convention and Exhibition Cent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30437" y="2312119"/>
            <a:ext cx="3319433" cy="2124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482459"/>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dirty="0" smtClean="0">
                <a:solidFill>
                  <a:srgbClr val="C00000"/>
                </a:solidFill>
              </a:rPr>
              <a:t>6 – How Unit 6 will be Assessed</a:t>
            </a:r>
            <a:endParaRPr lang="en-US"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249</a:t>
            </a:r>
            <a:endParaRPr lang="en-GB" sz="1400" b="1" dirty="0">
              <a:latin typeface="Calibri" panose="020F0502020204030204" pitchFamily="34" charset="0"/>
            </a:endParaRPr>
          </a:p>
        </p:txBody>
      </p:sp>
      <p:sp>
        <p:nvSpPr>
          <p:cNvPr id="3" name="Rectangle 2"/>
          <p:cNvSpPr/>
          <p:nvPr/>
        </p:nvSpPr>
        <p:spPr>
          <a:xfrm>
            <a:off x="165110" y="1124744"/>
            <a:ext cx="8727370" cy="5632311"/>
          </a:xfrm>
          <a:prstGeom prst="rect">
            <a:avLst/>
          </a:prstGeom>
        </p:spPr>
        <p:txBody>
          <a:bodyPr wrap="square">
            <a:spAutoFit/>
          </a:bodyPr>
          <a:lstStyle/>
          <a:p>
            <a:pPr>
              <a:buClr>
                <a:srgbClr val="C00000"/>
              </a:buClr>
              <a:buSzPct val="80000"/>
            </a:pPr>
            <a:r>
              <a:rPr lang="en-US" sz="2000" b="1" dirty="0" smtClean="0">
                <a:solidFill>
                  <a:srgbClr val="C00000"/>
                </a:solidFill>
              </a:rPr>
              <a:t>How </a:t>
            </a:r>
            <a:r>
              <a:rPr lang="en-US" sz="2000" b="1" dirty="0">
                <a:solidFill>
                  <a:srgbClr val="C00000"/>
                </a:solidFill>
              </a:rPr>
              <a:t>your knowledge and understanding of the Unit 6 content is likely to be assessed</a:t>
            </a:r>
          </a:p>
          <a:p>
            <a:pPr marL="400050" indent="-400050">
              <a:buClr>
                <a:srgbClr val="C00000"/>
              </a:buClr>
              <a:buSzPct val="80000"/>
              <a:buFont typeface="Arial" panose="020B0604020202020204" pitchFamily="34" charset="0"/>
              <a:buChar char="►"/>
            </a:pPr>
            <a:r>
              <a:rPr lang="en-US" sz="2000" dirty="0"/>
              <a:t>This unit requires you to carry out a coursework investigation looking at the provision of visitor services in a destination of your choice.</a:t>
            </a:r>
          </a:p>
          <a:p>
            <a:pPr marL="400050" indent="-400050">
              <a:buClr>
                <a:srgbClr val="C00000"/>
              </a:buClr>
              <a:buSzPct val="80000"/>
              <a:buFont typeface="Arial" panose="020B0604020202020204" pitchFamily="34" charset="0"/>
              <a:buChar char="►"/>
            </a:pPr>
            <a:r>
              <a:rPr lang="en-US" sz="2000" dirty="0"/>
              <a:t>It is advisable to use a destination close to where you reside as the coursework requires you to conduct both primary and secondary research, which is not always possible if you live too far from the destination you have chosen</a:t>
            </a:r>
            <a:r>
              <a:rPr lang="en-US" sz="2000" dirty="0" smtClean="0"/>
              <a:t>.</a:t>
            </a:r>
            <a:endParaRPr lang="en-US" sz="2000" dirty="0"/>
          </a:p>
          <a:p>
            <a:pPr marL="400050" indent="-400050">
              <a:buClr>
                <a:srgbClr val="C00000"/>
              </a:buClr>
              <a:buSzPct val="80000"/>
              <a:buFont typeface="Arial" panose="020B0604020202020204" pitchFamily="34" charset="0"/>
              <a:buChar char="►"/>
            </a:pPr>
            <a:r>
              <a:rPr lang="en-US" sz="2000" dirty="0"/>
              <a:t>There is no pre-set title for your coursework - you are encouraged to discuss a range of hypotheses with your teacher in order to select the most appropriate investigation, based on the nature and extent of visitor service provision in your chosen area.</a:t>
            </a:r>
          </a:p>
          <a:p>
            <a:pPr marL="400050" indent="-400050">
              <a:buClr>
                <a:srgbClr val="C00000"/>
              </a:buClr>
              <a:buSzPct val="80000"/>
              <a:buFont typeface="Arial" panose="020B0604020202020204" pitchFamily="34" charset="0"/>
              <a:buChar char="►"/>
            </a:pPr>
            <a:r>
              <a:rPr lang="en-US" sz="2000" dirty="0"/>
              <a:t>In the past, candidates have presented coursework which compares the way visitor services are offered by two contrasting travel and tourism providers - a </a:t>
            </a:r>
            <a:r>
              <a:rPr lang="en-US" sz="2000" dirty="0" smtClean="0"/>
              <a:t>5-star </a:t>
            </a:r>
            <a:r>
              <a:rPr lang="en-US" sz="2000" dirty="0"/>
              <a:t>international hotel and a local tour company. Others have made a study of the whole range of visitor services provisions in a specific locality to see how well the needs of different market segments are catered. </a:t>
            </a:r>
          </a:p>
        </p:txBody>
      </p:sp>
    </p:spTree>
    <p:extLst>
      <p:ext uri="{BB962C8B-B14F-4D97-AF65-F5344CB8AC3E}">
        <p14:creationId xmlns:p14="http://schemas.microsoft.com/office/powerpoint/2010/main" val="3899615991"/>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dirty="0" smtClean="0">
                <a:solidFill>
                  <a:srgbClr val="C00000"/>
                </a:solidFill>
              </a:rPr>
              <a:t>6 – How Unit 6 will be Assessed</a:t>
            </a:r>
            <a:endParaRPr lang="en-US"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249</a:t>
            </a:r>
            <a:endParaRPr lang="en-GB" sz="1400" b="1" dirty="0">
              <a:latin typeface="Calibri" panose="020F0502020204030204" pitchFamily="34" charset="0"/>
            </a:endParaRPr>
          </a:p>
        </p:txBody>
      </p:sp>
      <p:sp>
        <p:nvSpPr>
          <p:cNvPr id="3" name="Rectangle 2"/>
          <p:cNvSpPr/>
          <p:nvPr/>
        </p:nvSpPr>
        <p:spPr>
          <a:xfrm>
            <a:off x="165110" y="1124744"/>
            <a:ext cx="8727370" cy="5509200"/>
          </a:xfrm>
          <a:prstGeom prst="rect">
            <a:avLst/>
          </a:prstGeom>
        </p:spPr>
        <p:txBody>
          <a:bodyPr wrap="square">
            <a:spAutoFit/>
          </a:bodyPr>
          <a:lstStyle/>
          <a:p>
            <a:pPr>
              <a:buClr>
                <a:srgbClr val="C00000"/>
              </a:buClr>
              <a:buSzPct val="80000"/>
            </a:pPr>
            <a:r>
              <a:rPr lang="en-US" sz="2200" b="1" dirty="0" smtClean="0">
                <a:solidFill>
                  <a:srgbClr val="C00000"/>
                </a:solidFill>
              </a:rPr>
              <a:t>How </a:t>
            </a:r>
            <a:r>
              <a:rPr lang="en-US" sz="2200" b="1" dirty="0">
                <a:solidFill>
                  <a:srgbClr val="C00000"/>
                </a:solidFill>
              </a:rPr>
              <a:t>your knowledge and understanding of the Unit 6 content is likely to be assessed</a:t>
            </a:r>
          </a:p>
          <a:p>
            <a:pPr marL="400050" indent="-400050">
              <a:buClr>
                <a:srgbClr val="C00000"/>
              </a:buClr>
              <a:buSzPct val="80000"/>
              <a:buFont typeface="Arial" panose="020B0604020202020204" pitchFamily="34" charset="0"/>
              <a:buChar char="►"/>
            </a:pPr>
            <a:r>
              <a:rPr lang="en-US" sz="2200" dirty="0" smtClean="0"/>
              <a:t>For </a:t>
            </a:r>
            <a:r>
              <a:rPr lang="en-US" sz="2200" dirty="0"/>
              <a:t>example, it is possible to investigate the visitor services provisions at a resort destination in the Maldives for two different market segments (honeymooners and divers, for example). Equally valid would be an investigation into visitor services provisions for first time visitors to Brunei or the appropriateness of visitor services provisions at Changi airport in Singapore.</a:t>
            </a:r>
          </a:p>
          <a:p>
            <a:pPr marL="400050" indent="-400050">
              <a:buClr>
                <a:srgbClr val="C00000"/>
              </a:buClr>
              <a:buSzPct val="80000"/>
              <a:buFont typeface="Arial" panose="020B0604020202020204" pitchFamily="34" charset="0"/>
              <a:buChar char="►"/>
            </a:pPr>
            <a:r>
              <a:rPr lang="en-US" sz="2200" dirty="0"/>
              <a:t>When choosing the focus of your investigation, it is best to consider first of all where the majority of tourists tend to be in your area; wherever there are tourists, there will always be travel and tourism providers offering visitor services.</a:t>
            </a:r>
          </a:p>
          <a:p>
            <a:pPr marL="400050" indent="-400050">
              <a:buClr>
                <a:srgbClr val="C00000"/>
              </a:buClr>
              <a:buSzPct val="80000"/>
              <a:buFont typeface="Arial" panose="020B0604020202020204" pitchFamily="34" charset="0"/>
              <a:buChar char="►"/>
            </a:pPr>
            <a:r>
              <a:rPr lang="en-US" sz="2200" dirty="0"/>
              <a:t>It is important to remember that the written report you produce must be your own individual work. So while it would be okay to work as a group to collect some of the information, it is not permissible to submit a group report of the findings.</a:t>
            </a:r>
          </a:p>
        </p:txBody>
      </p:sp>
    </p:spTree>
    <p:extLst>
      <p:ext uri="{BB962C8B-B14F-4D97-AF65-F5344CB8AC3E}">
        <p14:creationId xmlns:p14="http://schemas.microsoft.com/office/powerpoint/2010/main" val="46114108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6 – Promoting Tourist Visitor Services</a:t>
            </a:r>
            <a:endParaRPr lang="en-GB" sz="3600" b="1" dirty="0" smtClean="0"/>
          </a:p>
        </p:txBody>
      </p:sp>
      <p:sp>
        <p:nvSpPr>
          <p:cNvPr id="34" name="Rectangle 33"/>
          <p:cNvSpPr/>
          <p:nvPr/>
        </p:nvSpPr>
        <p:spPr>
          <a:xfrm>
            <a:off x="179512" y="1114573"/>
            <a:ext cx="8712968" cy="5847755"/>
          </a:xfrm>
          <a:prstGeom prst="rect">
            <a:avLst/>
          </a:prstGeom>
        </p:spPr>
        <p:txBody>
          <a:bodyPr wrap="square">
            <a:spAutoFit/>
          </a:bodyPr>
          <a:lstStyle/>
          <a:p>
            <a:pPr>
              <a:buClr>
                <a:srgbClr val="0070C0"/>
              </a:buClr>
            </a:pPr>
            <a:r>
              <a:rPr lang="en-US" sz="2140" b="1" dirty="0"/>
              <a:t>6.4 The marketing mix</a:t>
            </a:r>
          </a:p>
          <a:p>
            <a:pPr marL="401638" indent="-401638">
              <a:buClr>
                <a:srgbClr val="0070C0"/>
              </a:buClr>
              <a:buFont typeface="+mj-lt"/>
              <a:buAutoNum type="alphaLcParenR"/>
            </a:pPr>
            <a:r>
              <a:rPr lang="en-US" sz="2140" dirty="0"/>
              <a:t>Describe and explain the composition of the marketing mix – the Four Ps:</a:t>
            </a:r>
          </a:p>
          <a:p>
            <a:pPr marL="804863" indent="-292100">
              <a:buClr>
                <a:srgbClr val="0070C0"/>
              </a:buClr>
              <a:buFont typeface="Wingdings" panose="05000000000000000000" pitchFamily="2" charset="2"/>
              <a:buChar char="§"/>
            </a:pPr>
            <a:r>
              <a:rPr lang="en-US" sz="2140" dirty="0"/>
              <a:t>product</a:t>
            </a:r>
          </a:p>
          <a:p>
            <a:pPr marL="804863" indent="-292100">
              <a:buClr>
                <a:srgbClr val="0070C0"/>
              </a:buClr>
              <a:buFont typeface="Wingdings" panose="05000000000000000000" pitchFamily="2" charset="2"/>
              <a:buChar char="§"/>
            </a:pPr>
            <a:r>
              <a:rPr lang="en-US" sz="2140" dirty="0" smtClean="0"/>
              <a:t>price</a:t>
            </a:r>
            <a:endParaRPr lang="en-US" sz="2140" dirty="0"/>
          </a:p>
          <a:p>
            <a:pPr marL="804863" indent="-292100">
              <a:buClr>
                <a:srgbClr val="0070C0"/>
              </a:buClr>
              <a:buFont typeface="Wingdings" panose="05000000000000000000" pitchFamily="2" charset="2"/>
              <a:buChar char="§"/>
            </a:pPr>
            <a:r>
              <a:rPr lang="en-US" sz="2140" dirty="0" smtClean="0"/>
              <a:t>place</a:t>
            </a:r>
            <a:endParaRPr lang="en-US" sz="2140" dirty="0"/>
          </a:p>
          <a:p>
            <a:pPr marL="804863" indent="-292100">
              <a:buClr>
                <a:srgbClr val="0070C0"/>
              </a:buClr>
              <a:buFont typeface="Wingdings" panose="05000000000000000000" pitchFamily="2" charset="2"/>
              <a:buChar char="§"/>
            </a:pPr>
            <a:r>
              <a:rPr lang="en-US" sz="2140" dirty="0" smtClean="0"/>
              <a:t>promotion</a:t>
            </a:r>
            <a:endParaRPr lang="en-US" sz="2140" dirty="0"/>
          </a:p>
          <a:p>
            <a:pPr marL="401638" indent="-401638">
              <a:buClr>
                <a:srgbClr val="0070C0"/>
              </a:buClr>
              <a:buFont typeface="+mj-lt"/>
              <a:buAutoNum type="alphaLcParenR" startAt="2"/>
            </a:pPr>
            <a:r>
              <a:rPr lang="en-US" sz="2140" b="1" dirty="0" smtClean="0"/>
              <a:t>Product</a:t>
            </a:r>
            <a:r>
              <a:rPr lang="en-US" sz="2140" dirty="0"/>
              <a:t>: investigate the main differences between products and services</a:t>
            </a:r>
          </a:p>
          <a:p>
            <a:pPr marL="401638" indent="-401638">
              <a:buClr>
                <a:srgbClr val="0070C0"/>
              </a:buClr>
              <a:buFont typeface="+mj-lt"/>
              <a:buAutoNum type="alphaLcParenR" startAt="2"/>
            </a:pPr>
            <a:r>
              <a:rPr lang="en-US" sz="2140" b="1" dirty="0" smtClean="0"/>
              <a:t>Price</a:t>
            </a:r>
            <a:r>
              <a:rPr lang="en-US" sz="2140" dirty="0"/>
              <a:t>: simple description of the range of policies that exist</a:t>
            </a:r>
          </a:p>
          <a:p>
            <a:pPr marL="401638" indent="-401638">
              <a:buClr>
                <a:srgbClr val="0070C0"/>
              </a:buClr>
              <a:buFont typeface="+mj-lt"/>
              <a:buAutoNum type="alphaLcParenR" startAt="2"/>
            </a:pPr>
            <a:r>
              <a:rPr lang="en-US" sz="2140" b="1" dirty="0" smtClean="0"/>
              <a:t>Place</a:t>
            </a:r>
            <a:r>
              <a:rPr lang="en-US" sz="2140" dirty="0"/>
              <a:t>: investigate the factors that influence the selection of a location for travel and </a:t>
            </a:r>
            <a:r>
              <a:rPr lang="en-US" sz="2140" dirty="0" smtClean="0"/>
              <a:t>tourism facilities </a:t>
            </a:r>
            <a:r>
              <a:rPr lang="en-US" sz="2140" dirty="0"/>
              <a:t>and the distribution channels used to make travel and tourism products and </a:t>
            </a:r>
            <a:r>
              <a:rPr lang="en-US" sz="2140" dirty="0" smtClean="0"/>
              <a:t>services available </a:t>
            </a:r>
            <a:r>
              <a:rPr lang="en-US" sz="2140" dirty="0"/>
              <a:t>to customers</a:t>
            </a:r>
          </a:p>
          <a:p>
            <a:pPr marL="401638" indent="-401638">
              <a:buClr>
                <a:srgbClr val="0070C0"/>
              </a:buClr>
              <a:buFont typeface="+mj-lt"/>
              <a:buAutoNum type="alphaLcParenR" startAt="2"/>
            </a:pPr>
            <a:r>
              <a:rPr lang="en-US" sz="2140" b="1" dirty="0" smtClean="0"/>
              <a:t>Promotion</a:t>
            </a:r>
            <a:r>
              <a:rPr lang="en-US" sz="2140" dirty="0"/>
              <a:t>: explore the main ways in which tourism authorities and visitor information </a:t>
            </a:r>
            <a:r>
              <a:rPr lang="en-US" sz="2140" dirty="0" smtClean="0"/>
              <a:t>services promote </a:t>
            </a:r>
            <a:r>
              <a:rPr lang="en-US" sz="2140" dirty="0"/>
              <a:t>tourism products, services, facilities and </a:t>
            </a:r>
            <a:r>
              <a:rPr lang="en-US" sz="2140" dirty="0" smtClean="0"/>
              <a:t>events</a:t>
            </a:r>
            <a:endParaRPr lang="en-US" sz="2140" dirty="0"/>
          </a:p>
        </p:txBody>
      </p:sp>
    </p:spTree>
    <p:extLst>
      <p:ext uri="{BB962C8B-B14F-4D97-AF65-F5344CB8AC3E}">
        <p14:creationId xmlns:p14="http://schemas.microsoft.com/office/powerpoint/2010/main" val="165140116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6 – Promoting Tourist Visitor Services</a:t>
            </a:r>
            <a:endParaRPr lang="en-GB" sz="3600" b="1" dirty="0" smtClean="0"/>
          </a:p>
        </p:txBody>
      </p:sp>
      <p:sp>
        <p:nvSpPr>
          <p:cNvPr id="34" name="Rectangle 33"/>
          <p:cNvSpPr/>
          <p:nvPr/>
        </p:nvSpPr>
        <p:spPr>
          <a:xfrm>
            <a:off x="179512" y="1114573"/>
            <a:ext cx="8712968" cy="5516895"/>
          </a:xfrm>
          <a:prstGeom prst="rect">
            <a:avLst/>
          </a:prstGeom>
        </p:spPr>
        <p:txBody>
          <a:bodyPr wrap="square">
            <a:spAutoFit/>
          </a:bodyPr>
          <a:lstStyle/>
          <a:p>
            <a:pPr>
              <a:buClr>
                <a:srgbClr val="0070C0"/>
              </a:buClr>
            </a:pPr>
            <a:r>
              <a:rPr lang="fr-FR" sz="2350" b="1" dirty="0"/>
              <a:t>6.5 </a:t>
            </a:r>
            <a:r>
              <a:rPr lang="fr-FR" sz="2350" b="1" dirty="0" smtClean="0"/>
              <a:t>- </a:t>
            </a:r>
            <a:r>
              <a:rPr lang="fr-FR" sz="2350" b="1" dirty="0" err="1" smtClean="0"/>
              <a:t>Leisure</a:t>
            </a:r>
            <a:r>
              <a:rPr lang="fr-FR" sz="2350" b="1" dirty="0" smtClean="0"/>
              <a:t> </a:t>
            </a:r>
            <a:r>
              <a:rPr lang="fr-FR" sz="2350" b="1" dirty="0" err="1"/>
              <a:t>travel</a:t>
            </a:r>
            <a:r>
              <a:rPr lang="fr-FR" sz="2350" b="1" dirty="0"/>
              <a:t> services</a:t>
            </a:r>
            <a:endParaRPr lang="en-US" sz="2350" b="1" dirty="0"/>
          </a:p>
          <a:p>
            <a:pPr marL="401638" indent="-401638">
              <a:buClr>
                <a:srgbClr val="0070C0"/>
              </a:buClr>
              <a:buFont typeface="+mj-lt"/>
              <a:buAutoNum type="alphaLcParenR"/>
            </a:pPr>
            <a:r>
              <a:rPr lang="en-US" sz="2350" dirty="0"/>
              <a:t>Explore the contribution that tourism authorities and visitor information services make </a:t>
            </a:r>
            <a:r>
              <a:rPr lang="en-US" sz="2350" dirty="0" smtClean="0"/>
              <a:t>towards the </a:t>
            </a:r>
            <a:r>
              <a:rPr lang="en-US" sz="2350" dirty="0"/>
              <a:t>leisure travel market:</a:t>
            </a:r>
          </a:p>
          <a:p>
            <a:pPr marL="804863" indent="-292100">
              <a:buClr>
                <a:srgbClr val="0070C0"/>
              </a:buClr>
              <a:buFont typeface="Wingdings" panose="05000000000000000000" pitchFamily="2" charset="2"/>
              <a:buChar char="§"/>
            </a:pPr>
            <a:r>
              <a:rPr lang="en-US" sz="2350" dirty="0"/>
              <a:t>development of packages for the leisure market</a:t>
            </a:r>
          </a:p>
          <a:p>
            <a:pPr marL="804863" indent="-292100">
              <a:buClr>
                <a:srgbClr val="0070C0"/>
              </a:buClr>
              <a:buFont typeface="Wingdings" panose="05000000000000000000" pitchFamily="2" charset="2"/>
              <a:buChar char="§"/>
            </a:pPr>
            <a:r>
              <a:rPr lang="en-US" sz="2350" dirty="0" smtClean="0"/>
              <a:t>exploitation </a:t>
            </a:r>
            <a:r>
              <a:rPr lang="en-US" sz="2350" dirty="0"/>
              <a:t>and support of special events, festivals and attractions</a:t>
            </a:r>
          </a:p>
          <a:p>
            <a:pPr marL="804863" indent="-292100">
              <a:buClr>
                <a:srgbClr val="0070C0"/>
              </a:buClr>
              <a:buFont typeface="Wingdings" panose="05000000000000000000" pitchFamily="2" charset="2"/>
              <a:buChar char="§"/>
            </a:pPr>
            <a:r>
              <a:rPr lang="en-US" sz="2350" dirty="0" smtClean="0"/>
              <a:t>development </a:t>
            </a:r>
            <a:r>
              <a:rPr lang="en-US" sz="2350" dirty="0"/>
              <a:t>of calendar of events</a:t>
            </a:r>
          </a:p>
          <a:p>
            <a:pPr>
              <a:buClr>
                <a:srgbClr val="0070C0"/>
              </a:buClr>
            </a:pPr>
            <a:r>
              <a:rPr lang="en-US" sz="2350" b="1" dirty="0" smtClean="0"/>
              <a:t>6.6 - Business </a:t>
            </a:r>
            <a:r>
              <a:rPr lang="en-US" sz="2350" b="1" dirty="0"/>
              <a:t>travel services</a:t>
            </a:r>
          </a:p>
          <a:p>
            <a:pPr marL="401638" indent="-401638">
              <a:buClr>
                <a:srgbClr val="0070C0"/>
              </a:buClr>
              <a:buFont typeface="+mj-lt"/>
              <a:buAutoNum type="alphaLcParenR"/>
            </a:pPr>
            <a:r>
              <a:rPr lang="en-US" sz="2350" dirty="0"/>
              <a:t>Explore the contribution the tourism authorities and visitor information services make towards </a:t>
            </a:r>
            <a:r>
              <a:rPr lang="en-US" sz="2350" dirty="0" smtClean="0"/>
              <a:t>the business </a:t>
            </a:r>
            <a:r>
              <a:rPr lang="en-US" sz="2350" dirty="0"/>
              <a:t>travel market:</a:t>
            </a:r>
          </a:p>
          <a:p>
            <a:pPr marL="804863" indent="-292100">
              <a:buClr>
                <a:srgbClr val="0070C0"/>
              </a:buClr>
              <a:buFont typeface="Wingdings" panose="05000000000000000000" pitchFamily="2" charset="2"/>
              <a:buChar char="§"/>
            </a:pPr>
            <a:r>
              <a:rPr lang="en-US" sz="2350" dirty="0"/>
              <a:t>development of packages for the business tourism market (meetings, incentives, </a:t>
            </a:r>
            <a:r>
              <a:rPr lang="en-US" sz="2350" dirty="0" smtClean="0"/>
              <a:t>conferences and </a:t>
            </a:r>
            <a:r>
              <a:rPr lang="en-US" sz="2350" dirty="0"/>
              <a:t>exhibitions)</a:t>
            </a:r>
          </a:p>
          <a:p>
            <a:pPr marL="804863" indent="-292100">
              <a:buClr>
                <a:srgbClr val="0070C0"/>
              </a:buClr>
              <a:buFont typeface="Wingdings" panose="05000000000000000000" pitchFamily="2" charset="2"/>
              <a:buChar char="§"/>
            </a:pPr>
            <a:r>
              <a:rPr lang="en-US" sz="2350" dirty="0" smtClean="0"/>
              <a:t>national</a:t>
            </a:r>
            <a:r>
              <a:rPr lang="en-US" sz="2350" dirty="0"/>
              <a:t>, regional and local conferences, trade fairs and exhibitions</a:t>
            </a:r>
          </a:p>
        </p:txBody>
      </p:sp>
    </p:spTree>
    <p:extLst>
      <p:ext uri="{BB962C8B-B14F-4D97-AF65-F5344CB8AC3E}">
        <p14:creationId xmlns:p14="http://schemas.microsoft.com/office/powerpoint/2010/main" val="78295849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a:t>6 - Coursework </a:t>
            </a:r>
            <a:r>
              <a:rPr lang="en-US" sz="4000" dirty="0" smtClean="0"/>
              <a:t>Investigation</a:t>
            </a:r>
            <a:endParaRPr lang="en-GB" sz="4000" b="1" dirty="0" smtClean="0"/>
          </a:p>
        </p:txBody>
      </p:sp>
      <p:sp>
        <p:nvSpPr>
          <p:cNvPr id="34" name="Rectangle 33"/>
          <p:cNvSpPr/>
          <p:nvPr/>
        </p:nvSpPr>
        <p:spPr>
          <a:xfrm>
            <a:off x="179512" y="1114573"/>
            <a:ext cx="8712968" cy="5755422"/>
          </a:xfrm>
          <a:prstGeom prst="rect">
            <a:avLst/>
          </a:prstGeom>
        </p:spPr>
        <p:txBody>
          <a:bodyPr wrap="square">
            <a:spAutoFit/>
          </a:bodyPr>
          <a:lstStyle/>
          <a:p>
            <a:pPr>
              <a:buClr>
                <a:srgbClr val="0070C0"/>
              </a:buClr>
            </a:pPr>
            <a:r>
              <a:rPr lang="en-US" sz="2260" b="1" dirty="0" smtClean="0"/>
              <a:t>6.1 - Introduction</a:t>
            </a:r>
            <a:endParaRPr lang="en-US" sz="2260" b="1" dirty="0"/>
          </a:p>
          <a:p>
            <a:pPr marL="401638" indent="-401638">
              <a:buClr>
                <a:schemeClr val="accent6">
                  <a:lumMod val="75000"/>
                </a:schemeClr>
              </a:buClr>
              <a:buSzPct val="80000"/>
              <a:buFont typeface="Arial" panose="020B0604020202020204" pitchFamily="34" charset="0"/>
              <a:buChar char="►"/>
            </a:pPr>
            <a:r>
              <a:rPr lang="en-US" sz="2260" dirty="0"/>
              <a:t>The Coursework investigation component is worth 40% of the total marks and is directed towards </a:t>
            </a:r>
            <a:r>
              <a:rPr lang="en-US" sz="2260" dirty="0" smtClean="0"/>
              <a:t>the contents </a:t>
            </a:r>
            <a:r>
              <a:rPr lang="en-US" sz="2260" dirty="0"/>
              <a:t>of Unit </a:t>
            </a:r>
            <a:r>
              <a:rPr lang="en-US" sz="2260" dirty="0" smtClean="0"/>
              <a:t>6.</a:t>
            </a:r>
          </a:p>
          <a:p>
            <a:pPr marL="401638" indent="-401638">
              <a:buClr>
                <a:schemeClr val="accent6">
                  <a:lumMod val="75000"/>
                </a:schemeClr>
              </a:buClr>
              <a:buSzPct val="80000"/>
              <a:buFont typeface="Arial" panose="020B0604020202020204" pitchFamily="34" charset="0"/>
              <a:buChar char="►"/>
            </a:pPr>
            <a:r>
              <a:rPr lang="en-US" sz="2260" dirty="0"/>
              <a:t>The investigation offers candidates the opportunity to apply their knowledge and skills in the detailed </a:t>
            </a:r>
            <a:r>
              <a:rPr lang="en-US" sz="2260" dirty="0" smtClean="0"/>
              <a:t>study of </a:t>
            </a:r>
            <a:r>
              <a:rPr lang="en-US" sz="2260" dirty="0"/>
              <a:t>a particular aspect of the travel and tourism industry. If possible, this should be in the local area, as it </a:t>
            </a:r>
            <a:r>
              <a:rPr lang="en-US" sz="2260" dirty="0" smtClean="0"/>
              <a:t>is usually </a:t>
            </a:r>
            <a:r>
              <a:rPr lang="en-US" sz="2260" dirty="0"/>
              <a:t>an easier practical proposition, but for many </a:t>
            </a:r>
            <a:r>
              <a:rPr lang="en-US" sz="2260" dirty="0" err="1"/>
              <a:t>Centres</a:t>
            </a:r>
            <a:r>
              <a:rPr lang="en-US" sz="2260" dirty="0"/>
              <a:t> travelling a certain distance may be involved.</a:t>
            </a:r>
          </a:p>
          <a:p>
            <a:pPr marL="401638" indent="-401638">
              <a:buClr>
                <a:schemeClr val="accent6">
                  <a:lumMod val="75000"/>
                </a:schemeClr>
              </a:buClr>
              <a:buSzPct val="80000"/>
              <a:buFont typeface="Arial" panose="020B0604020202020204" pitchFamily="34" charset="0"/>
              <a:buChar char="►"/>
            </a:pPr>
            <a:r>
              <a:rPr lang="en-US" sz="2260" dirty="0"/>
              <a:t>A list of suggested titles is provided in section 6.2 below. It is expected that all candidates at a Centre </a:t>
            </a:r>
            <a:r>
              <a:rPr lang="en-US" sz="2260" dirty="0" smtClean="0"/>
              <a:t>will work </a:t>
            </a:r>
            <a:r>
              <a:rPr lang="en-US" sz="2260" dirty="0"/>
              <a:t>on a common title, as this will enable the collection of larger samples of evidence, but each </a:t>
            </a:r>
            <a:r>
              <a:rPr lang="en-US" sz="2260" dirty="0" smtClean="0"/>
              <a:t>candidate should </a:t>
            </a:r>
            <a:r>
              <a:rPr lang="en-US" sz="2260" dirty="0"/>
              <a:t>conduct a short, individual investigation within the broader main topic.</a:t>
            </a:r>
          </a:p>
          <a:p>
            <a:pPr marL="401638" indent="-401638">
              <a:buClr>
                <a:schemeClr val="accent6">
                  <a:lumMod val="75000"/>
                </a:schemeClr>
              </a:buClr>
              <a:buSzPct val="80000"/>
              <a:buFont typeface="Arial" panose="020B0604020202020204" pitchFamily="34" charset="0"/>
              <a:buChar char="►"/>
            </a:pPr>
            <a:r>
              <a:rPr lang="en-US" sz="2260" dirty="0"/>
              <a:t>Candidates will need to have a good basic knowledge of Unit 6 before starting their investigation</a:t>
            </a:r>
            <a:r>
              <a:rPr lang="en-US" sz="2260" dirty="0" smtClean="0"/>
              <a:t>.</a:t>
            </a:r>
            <a:endParaRPr lang="en-US" sz="2260" dirty="0"/>
          </a:p>
        </p:txBody>
      </p:sp>
    </p:spTree>
    <p:extLst>
      <p:ext uri="{BB962C8B-B14F-4D97-AF65-F5344CB8AC3E}">
        <p14:creationId xmlns:p14="http://schemas.microsoft.com/office/powerpoint/2010/main" val="170254910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170646"/>
          </a:xfrm>
          <a:prstGeom prst="rect">
            <a:avLst/>
          </a:prstGeom>
        </p:spPr>
        <p:txBody>
          <a:bodyPr wrap="square">
            <a:spAutoFit/>
          </a:bodyPr>
          <a:lstStyle/>
          <a:p>
            <a:pPr>
              <a:buClr>
                <a:schemeClr val="accent6">
                  <a:lumMod val="75000"/>
                </a:schemeClr>
              </a:buClr>
              <a:buSzPct val="80000"/>
            </a:pPr>
            <a:r>
              <a:rPr lang="en-US" sz="2200" b="1" dirty="0" smtClean="0"/>
              <a:t>Outline </a:t>
            </a:r>
            <a:r>
              <a:rPr lang="en-US" sz="2200" b="1" dirty="0"/>
              <a:t>of the investigation</a:t>
            </a:r>
          </a:p>
          <a:p>
            <a:pPr>
              <a:buClr>
                <a:schemeClr val="accent6">
                  <a:lumMod val="75000"/>
                </a:schemeClr>
              </a:buClr>
              <a:buSzPct val="80000"/>
            </a:pPr>
            <a:r>
              <a:rPr lang="en-US" sz="2200" b="1" dirty="0"/>
              <a:t>The investigation must include:</a:t>
            </a:r>
          </a:p>
          <a:p>
            <a:pPr marL="457200" indent="-457200">
              <a:buClr>
                <a:schemeClr val="accent6">
                  <a:lumMod val="75000"/>
                </a:schemeClr>
              </a:buClr>
              <a:buSzPct val="100000"/>
              <a:buFont typeface="+mj-lt"/>
              <a:buAutoNum type="alphaLcParenR"/>
            </a:pPr>
            <a:r>
              <a:rPr lang="en-US" sz="2200" dirty="0" smtClean="0"/>
              <a:t>Collecting </a:t>
            </a:r>
            <a:r>
              <a:rPr lang="en-US" sz="2200" dirty="0"/>
              <a:t>evidence, both primary (e.g. by using questionnaires) and secondary (e.g. by obtaining </a:t>
            </a:r>
            <a:r>
              <a:rPr lang="en-US" sz="2200" dirty="0" smtClean="0"/>
              <a:t>past tourist </a:t>
            </a:r>
            <a:r>
              <a:rPr lang="en-US" sz="2200" dirty="0"/>
              <a:t>information).</a:t>
            </a:r>
          </a:p>
          <a:p>
            <a:pPr marL="457200" indent="-457200">
              <a:buClr>
                <a:schemeClr val="accent6">
                  <a:lumMod val="75000"/>
                </a:schemeClr>
              </a:buClr>
              <a:buSzPct val="100000"/>
              <a:buFont typeface="+mj-lt"/>
              <a:buAutoNum type="alphaLcParenR"/>
            </a:pPr>
            <a:r>
              <a:rPr lang="en-US" sz="2200" dirty="0" smtClean="0"/>
              <a:t>Writing </a:t>
            </a:r>
            <a:r>
              <a:rPr lang="en-US" sz="2200" dirty="0"/>
              <a:t>a report of no more than 3000 words, in addition to relevant annotation and illustrative </a:t>
            </a:r>
            <a:r>
              <a:rPr lang="en-US" sz="2200" dirty="0" smtClean="0"/>
              <a:t>material, which </a:t>
            </a:r>
            <a:r>
              <a:rPr lang="en-US" sz="2200" dirty="0"/>
              <a:t>should include:</a:t>
            </a:r>
          </a:p>
          <a:p>
            <a:pPr marL="804863" indent="-347663">
              <a:buClr>
                <a:schemeClr val="accent6">
                  <a:lumMod val="75000"/>
                </a:schemeClr>
              </a:buClr>
              <a:buSzPct val="80000"/>
              <a:buFont typeface="Wingdings" panose="05000000000000000000" pitchFamily="2" charset="2"/>
              <a:buChar char="§"/>
            </a:pPr>
            <a:r>
              <a:rPr lang="en-US" sz="2200" dirty="0" smtClean="0"/>
              <a:t>a </a:t>
            </a:r>
            <a:r>
              <a:rPr lang="en-US" sz="2200" dirty="0"/>
              <a:t>brief introduction</a:t>
            </a:r>
          </a:p>
          <a:p>
            <a:pPr marL="804863" indent="-347663">
              <a:buClr>
                <a:schemeClr val="accent6">
                  <a:lumMod val="75000"/>
                </a:schemeClr>
              </a:buClr>
              <a:buSzPct val="80000"/>
              <a:buFont typeface="Wingdings" panose="05000000000000000000" pitchFamily="2" charset="2"/>
              <a:buChar char="§"/>
            </a:pPr>
            <a:r>
              <a:rPr lang="en-US" sz="2200" dirty="0" smtClean="0"/>
              <a:t>an </a:t>
            </a:r>
            <a:r>
              <a:rPr lang="en-US" sz="2200" dirty="0"/>
              <a:t>account of the methods used for the collection of evidence</a:t>
            </a:r>
          </a:p>
          <a:p>
            <a:pPr marL="804863" indent="-347663">
              <a:buClr>
                <a:schemeClr val="accent6">
                  <a:lumMod val="75000"/>
                </a:schemeClr>
              </a:buClr>
              <a:buSzPct val="80000"/>
              <a:buFont typeface="Wingdings" panose="05000000000000000000" pitchFamily="2" charset="2"/>
              <a:buChar char="§"/>
            </a:pPr>
            <a:r>
              <a:rPr lang="en-US" sz="2200" dirty="0" smtClean="0"/>
              <a:t>representation </a:t>
            </a:r>
            <a:r>
              <a:rPr lang="en-US" sz="2200" dirty="0"/>
              <a:t>of the evidence collected, in the form of graphs, diagrams, etc.</a:t>
            </a:r>
          </a:p>
          <a:p>
            <a:pPr marL="804863" indent="-347663">
              <a:buClr>
                <a:schemeClr val="accent6">
                  <a:lumMod val="75000"/>
                </a:schemeClr>
              </a:buClr>
              <a:buSzPct val="80000"/>
              <a:buFont typeface="Wingdings" panose="05000000000000000000" pitchFamily="2" charset="2"/>
              <a:buChar char="§"/>
            </a:pPr>
            <a:r>
              <a:rPr lang="en-US" sz="2200" dirty="0" smtClean="0"/>
              <a:t>a </a:t>
            </a:r>
            <a:r>
              <a:rPr lang="en-US" sz="2200" dirty="0"/>
              <a:t>detailed analysis and interpretation of the evidence collected</a:t>
            </a:r>
          </a:p>
          <a:p>
            <a:pPr marL="804863" indent="-347663">
              <a:buClr>
                <a:schemeClr val="accent6">
                  <a:lumMod val="75000"/>
                </a:schemeClr>
              </a:buClr>
              <a:buSzPct val="80000"/>
              <a:buFont typeface="Wingdings" panose="05000000000000000000" pitchFamily="2" charset="2"/>
              <a:buChar char="§"/>
            </a:pPr>
            <a:r>
              <a:rPr lang="en-US" sz="2200" dirty="0" smtClean="0"/>
              <a:t>an </a:t>
            </a:r>
            <a:r>
              <a:rPr lang="en-US" sz="2200" dirty="0"/>
              <a:t>evaluation of the investigation</a:t>
            </a:r>
          </a:p>
          <a:p>
            <a:pPr marL="804863" indent="-347663">
              <a:buClr>
                <a:schemeClr val="accent6">
                  <a:lumMod val="75000"/>
                </a:schemeClr>
              </a:buClr>
              <a:buSzPct val="80000"/>
              <a:buFont typeface="Wingdings" panose="05000000000000000000" pitchFamily="2" charset="2"/>
              <a:buChar char="§"/>
            </a:pPr>
            <a:r>
              <a:rPr lang="en-US" sz="2200" dirty="0" smtClean="0"/>
              <a:t>a </a:t>
            </a:r>
            <a:r>
              <a:rPr lang="en-US" sz="2200" dirty="0"/>
              <a:t>conclusion, </a:t>
            </a:r>
            <a:r>
              <a:rPr lang="en-US" sz="2200" dirty="0" err="1"/>
              <a:t>summarising</a:t>
            </a:r>
            <a:r>
              <a:rPr lang="en-US" sz="2200" dirty="0"/>
              <a:t> the findings of the whole investigation.</a:t>
            </a:r>
          </a:p>
        </p:txBody>
      </p:sp>
    </p:spTree>
    <p:extLst>
      <p:ext uri="{BB962C8B-B14F-4D97-AF65-F5344CB8AC3E}">
        <p14:creationId xmlns:p14="http://schemas.microsoft.com/office/powerpoint/2010/main" val="19339251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632311"/>
          </a:xfrm>
          <a:prstGeom prst="rect">
            <a:avLst/>
          </a:prstGeom>
        </p:spPr>
        <p:txBody>
          <a:bodyPr wrap="square">
            <a:spAutoFit/>
          </a:bodyPr>
          <a:lstStyle/>
          <a:p>
            <a:pPr>
              <a:buClr>
                <a:schemeClr val="accent6">
                  <a:lumMod val="75000"/>
                </a:schemeClr>
              </a:buClr>
              <a:buSzPct val="100000"/>
            </a:pPr>
            <a:r>
              <a:rPr lang="en-US" b="1" dirty="0" smtClean="0"/>
              <a:t>Teacher </a:t>
            </a:r>
            <a:r>
              <a:rPr lang="en-US" b="1" dirty="0"/>
              <a:t>involvement</a:t>
            </a:r>
          </a:p>
          <a:p>
            <a:pPr marL="347663" indent="-347663">
              <a:buClr>
                <a:schemeClr val="accent6">
                  <a:lumMod val="75000"/>
                </a:schemeClr>
              </a:buClr>
              <a:buSzPct val="80000"/>
              <a:buFont typeface="Arial" panose="020B0604020202020204" pitchFamily="34" charset="0"/>
              <a:buChar char="►"/>
            </a:pPr>
            <a:r>
              <a:rPr lang="en-US" dirty="0"/>
              <a:t>The investigation is intended to be the candidate’s own individual work, but many will require assistance </a:t>
            </a:r>
            <a:r>
              <a:rPr lang="en-US" dirty="0" smtClean="0"/>
              <a:t>due to </a:t>
            </a:r>
            <a:r>
              <a:rPr lang="en-US" dirty="0"/>
              <a:t>inexperience. Teachers are expected to give assistance and guidance at all stages, through </a:t>
            </a:r>
            <a:r>
              <a:rPr lang="en-US" dirty="0" smtClean="0"/>
              <a:t>discussion and </a:t>
            </a:r>
            <a:r>
              <a:rPr lang="en-US" dirty="0"/>
              <a:t>supervision. </a:t>
            </a:r>
            <a:endParaRPr lang="en-US" dirty="0" smtClean="0"/>
          </a:p>
          <a:p>
            <a:pPr marL="347663" indent="-347663">
              <a:buClr>
                <a:schemeClr val="accent6">
                  <a:lumMod val="75000"/>
                </a:schemeClr>
              </a:buClr>
              <a:buSzPct val="80000"/>
              <a:buFont typeface="Arial" panose="020B0604020202020204" pitchFamily="34" charset="0"/>
              <a:buChar char="►"/>
            </a:pPr>
            <a:r>
              <a:rPr lang="en-US" dirty="0" smtClean="0"/>
              <a:t>The </a:t>
            </a:r>
            <a:r>
              <a:rPr lang="en-US" dirty="0"/>
              <a:t>candidate should not at any stage be left wondering what to do next. The amount </a:t>
            </a:r>
            <a:r>
              <a:rPr lang="en-US" dirty="0" smtClean="0"/>
              <a:t>of guidance </a:t>
            </a:r>
            <a:r>
              <a:rPr lang="en-US" dirty="0"/>
              <a:t>required by a candidate should be taken into account when marks are awarded for observation </a:t>
            </a:r>
            <a:r>
              <a:rPr lang="en-US" dirty="0" smtClean="0"/>
              <a:t>and collection </a:t>
            </a:r>
            <a:r>
              <a:rPr lang="en-US" dirty="0"/>
              <a:t>of evidence (Assessment Objective AO2A).</a:t>
            </a:r>
          </a:p>
          <a:p>
            <a:pPr marL="347663" indent="-347663">
              <a:buClr>
                <a:schemeClr val="accent6">
                  <a:lumMod val="75000"/>
                </a:schemeClr>
              </a:buClr>
              <a:buSzPct val="80000"/>
              <a:buFont typeface="Arial" panose="020B0604020202020204" pitchFamily="34" charset="0"/>
              <a:buChar char="►"/>
            </a:pPr>
            <a:r>
              <a:rPr lang="en-US" dirty="0"/>
              <a:t>Many candidates will require close supervision in the organisation of the writing of their report, so that it </a:t>
            </a:r>
            <a:r>
              <a:rPr lang="en-US" dirty="0" smtClean="0"/>
              <a:t>is completed </a:t>
            </a:r>
            <a:r>
              <a:rPr lang="en-US" dirty="0"/>
              <a:t>within the set time limits. Teachers will be able to assist candidates in the following ways:</a:t>
            </a:r>
          </a:p>
          <a:p>
            <a:pPr marL="695325" indent="-292100">
              <a:buClr>
                <a:schemeClr val="accent6">
                  <a:lumMod val="75000"/>
                </a:schemeClr>
              </a:buClr>
              <a:buSzPct val="80000"/>
              <a:buFont typeface="Wingdings" panose="05000000000000000000" pitchFamily="2" charset="2"/>
              <a:buChar char="§"/>
            </a:pPr>
            <a:r>
              <a:rPr lang="en-US" dirty="0" smtClean="0"/>
              <a:t>preparing </a:t>
            </a:r>
            <a:r>
              <a:rPr lang="en-US" dirty="0"/>
              <a:t>candidates to undertake their investigation</a:t>
            </a:r>
          </a:p>
          <a:p>
            <a:pPr marL="695325" indent="-292100">
              <a:buClr>
                <a:schemeClr val="accent6">
                  <a:lumMod val="75000"/>
                </a:schemeClr>
              </a:buClr>
              <a:buSzPct val="80000"/>
              <a:buFont typeface="Wingdings" panose="05000000000000000000" pitchFamily="2" charset="2"/>
              <a:buChar char="§"/>
            </a:pPr>
            <a:r>
              <a:rPr lang="en-US" dirty="0" smtClean="0"/>
              <a:t>guiding </a:t>
            </a:r>
            <a:r>
              <a:rPr lang="en-US" dirty="0"/>
              <a:t>candidates in the choice of topics for individual study</a:t>
            </a:r>
          </a:p>
          <a:p>
            <a:pPr marL="695325" indent="-292100">
              <a:buClr>
                <a:schemeClr val="accent6">
                  <a:lumMod val="75000"/>
                </a:schemeClr>
              </a:buClr>
              <a:buSzPct val="80000"/>
              <a:buFont typeface="Wingdings" panose="05000000000000000000" pitchFamily="2" charset="2"/>
              <a:buChar char="§"/>
            </a:pPr>
            <a:r>
              <a:rPr lang="en-US" dirty="0" smtClean="0"/>
              <a:t>ensuring </a:t>
            </a:r>
            <a:r>
              <a:rPr lang="en-US" dirty="0"/>
              <a:t>that candidates are fully aware of what is expected of them in the collection of </a:t>
            </a:r>
            <a:r>
              <a:rPr lang="en-US" dirty="0" smtClean="0"/>
              <a:t>evidence, presentation </a:t>
            </a:r>
            <a:r>
              <a:rPr lang="en-US" dirty="0"/>
              <a:t>of their findings and overall writing of the report</a:t>
            </a:r>
          </a:p>
          <a:p>
            <a:pPr marL="695325" indent="-292100">
              <a:buClr>
                <a:schemeClr val="accent6">
                  <a:lumMod val="75000"/>
                </a:schemeClr>
              </a:buClr>
              <a:buSzPct val="80000"/>
              <a:buFont typeface="Wingdings" panose="05000000000000000000" pitchFamily="2" charset="2"/>
              <a:buChar char="§"/>
            </a:pPr>
            <a:r>
              <a:rPr lang="en-US" dirty="0" smtClean="0"/>
              <a:t>discussing </a:t>
            </a:r>
            <a:r>
              <a:rPr lang="en-US" dirty="0"/>
              <a:t>any difficulties and problems that arise when conducting the investigation and writing reports.</a:t>
            </a:r>
          </a:p>
          <a:p>
            <a:pPr marL="347663" indent="-347663">
              <a:buClr>
                <a:schemeClr val="accent6">
                  <a:lumMod val="75000"/>
                </a:schemeClr>
              </a:buClr>
              <a:buSzPct val="80000"/>
              <a:buFont typeface="Arial" panose="020B0604020202020204" pitchFamily="34" charset="0"/>
              <a:buChar char="►"/>
            </a:pPr>
            <a:r>
              <a:rPr lang="en-US" dirty="0"/>
              <a:t>Any written material prepared by staff and given to all candidates must be included in the final </a:t>
            </a:r>
            <a:r>
              <a:rPr lang="en-US" dirty="0" smtClean="0"/>
              <a:t>submitted report</a:t>
            </a:r>
            <a:r>
              <a:rPr lang="en-US" dirty="0"/>
              <a:t>.</a:t>
            </a:r>
          </a:p>
        </p:txBody>
      </p:sp>
    </p:spTree>
    <p:extLst>
      <p:ext uri="{BB962C8B-B14F-4D97-AF65-F5344CB8AC3E}">
        <p14:creationId xmlns:p14="http://schemas.microsoft.com/office/powerpoint/2010/main" val="357273927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455340"/>
          </a:xfrm>
          <a:prstGeom prst="rect">
            <a:avLst/>
          </a:prstGeom>
        </p:spPr>
        <p:txBody>
          <a:bodyPr wrap="square">
            <a:spAutoFit/>
          </a:bodyPr>
          <a:lstStyle/>
          <a:p>
            <a:pPr>
              <a:buClr>
                <a:schemeClr val="accent6">
                  <a:lumMod val="75000"/>
                </a:schemeClr>
              </a:buClr>
              <a:buSzPct val="100000"/>
            </a:pPr>
            <a:r>
              <a:rPr lang="en-US" sz="2050" b="1" dirty="0" smtClean="0">
                <a:solidFill>
                  <a:srgbClr val="C00000"/>
                </a:solidFill>
              </a:rPr>
              <a:t>6.2 - Choosing </a:t>
            </a:r>
            <a:r>
              <a:rPr lang="en-US" sz="2050" b="1" dirty="0">
                <a:solidFill>
                  <a:srgbClr val="C00000"/>
                </a:solidFill>
              </a:rPr>
              <a:t>an investigation</a:t>
            </a:r>
          </a:p>
          <a:p>
            <a:pPr>
              <a:buClr>
                <a:schemeClr val="accent6">
                  <a:lumMod val="75000"/>
                </a:schemeClr>
              </a:buClr>
              <a:buSzPct val="80000"/>
            </a:pPr>
            <a:r>
              <a:rPr lang="en-US" sz="2050" b="1" dirty="0"/>
              <a:t>Choice of title</a:t>
            </a:r>
          </a:p>
          <a:p>
            <a:pPr marL="347663" indent="-347663">
              <a:buClr>
                <a:schemeClr val="accent6">
                  <a:lumMod val="75000"/>
                </a:schemeClr>
              </a:buClr>
              <a:buSzPct val="80000"/>
              <a:buFont typeface="Arial" panose="020B0604020202020204" pitchFamily="34" charset="0"/>
              <a:buChar char="►"/>
            </a:pPr>
            <a:r>
              <a:rPr lang="en-US" sz="2050" dirty="0"/>
              <a:t>The title for the investigation should be:</a:t>
            </a:r>
          </a:p>
          <a:p>
            <a:pPr marL="695325" indent="-347663">
              <a:buClr>
                <a:schemeClr val="accent6">
                  <a:lumMod val="75000"/>
                </a:schemeClr>
              </a:buClr>
              <a:buSzPct val="80000"/>
              <a:buFont typeface="Wingdings" panose="05000000000000000000" pitchFamily="2" charset="2"/>
              <a:buChar char="§"/>
            </a:pPr>
            <a:r>
              <a:rPr lang="en-US" sz="2050" b="1" dirty="0" smtClean="0"/>
              <a:t>either</a:t>
            </a:r>
            <a:r>
              <a:rPr lang="en-US" sz="2050" dirty="0" smtClean="0"/>
              <a:t> </a:t>
            </a:r>
            <a:r>
              <a:rPr lang="en-US" sz="2050" dirty="0"/>
              <a:t>a statement which the investigation then goes on to test</a:t>
            </a:r>
          </a:p>
          <a:p>
            <a:pPr marL="695325" indent="-347663">
              <a:buClr>
                <a:schemeClr val="accent6">
                  <a:lumMod val="75000"/>
                </a:schemeClr>
              </a:buClr>
              <a:buSzPct val="80000"/>
              <a:buFont typeface="Wingdings" panose="05000000000000000000" pitchFamily="2" charset="2"/>
              <a:buChar char="§"/>
            </a:pPr>
            <a:r>
              <a:rPr lang="en-US" sz="2050" dirty="0" smtClean="0"/>
              <a:t>or </a:t>
            </a:r>
            <a:r>
              <a:rPr lang="en-US" sz="2050" dirty="0"/>
              <a:t>a question which the investigation then attempts to answer.</a:t>
            </a:r>
          </a:p>
          <a:p>
            <a:pPr marL="347663" indent="-347663">
              <a:buClr>
                <a:schemeClr val="accent6">
                  <a:lumMod val="75000"/>
                </a:schemeClr>
              </a:buClr>
              <a:buSzPct val="80000"/>
              <a:buFont typeface="Arial" panose="020B0604020202020204" pitchFamily="34" charset="0"/>
              <a:buChar char="►"/>
            </a:pPr>
            <a:r>
              <a:rPr lang="en-US" sz="2050" dirty="0"/>
              <a:t>It is advisable to have several aims, each of which is connected to a chosen method of collecting evidence.</a:t>
            </a:r>
          </a:p>
          <a:p>
            <a:pPr marL="347663" indent="-347663">
              <a:buClr>
                <a:schemeClr val="accent6">
                  <a:lumMod val="75000"/>
                </a:schemeClr>
              </a:buClr>
              <a:buSzPct val="80000"/>
              <a:buFont typeface="Arial" panose="020B0604020202020204" pitchFamily="34" charset="0"/>
              <a:buChar char="►"/>
            </a:pPr>
            <a:r>
              <a:rPr lang="en-US" sz="2050" dirty="0"/>
              <a:t>The title for the investigation needs to be carefully selected by the teacher, taking into consideration </a:t>
            </a:r>
            <a:r>
              <a:rPr lang="en-US" sz="2050" dirty="0" smtClean="0"/>
              <a:t>such factors </a:t>
            </a:r>
            <a:r>
              <a:rPr lang="en-US" sz="2050" dirty="0"/>
              <a:t>as the general level of ability of the candidates, so that each one </a:t>
            </a:r>
            <a:r>
              <a:rPr lang="en-US" sz="2050" dirty="0" err="1"/>
              <a:t>maximises</a:t>
            </a:r>
            <a:r>
              <a:rPr lang="en-US" sz="2050" dirty="0"/>
              <a:t> his or her potential, </a:t>
            </a:r>
            <a:r>
              <a:rPr lang="en-US" sz="2050" dirty="0" smtClean="0"/>
              <a:t>and practical </a:t>
            </a:r>
            <a:r>
              <a:rPr lang="en-US" sz="2050" dirty="0"/>
              <a:t>considerations such as:</a:t>
            </a:r>
          </a:p>
          <a:p>
            <a:pPr marL="695325" indent="-347663">
              <a:buClr>
                <a:schemeClr val="accent6">
                  <a:lumMod val="75000"/>
                </a:schemeClr>
              </a:buClr>
              <a:buSzPct val="80000"/>
              <a:buFont typeface="Wingdings" panose="05000000000000000000" pitchFamily="2" charset="2"/>
              <a:buChar char="§"/>
            </a:pPr>
            <a:r>
              <a:rPr lang="en-US" sz="2050" dirty="0" smtClean="0"/>
              <a:t>the </a:t>
            </a:r>
            <a:r>
              <a:rPr lang="en-US" sz="2050" dirty="0"/>
              <a:t>number of visits that will be required for collecting evidence</a:t>
            </a:r>
          </a:p>
          <a:p>
            <a:pPr marL="695325" indent="-347663">
              <a:buClr>
                <a:schemeClr val="accent6">
                  <a:lumMod val="75000"/>
                </a:schemeClr>
              </a:buClr>
              <a:buSzPct val="80000"/>
              <a:buFont typeface="Wingdings" panose="05000000000000000000" pitchFamily="2" charset="2"/>
              <a:buChar char="§"/>
            </a:pPr>
            <a:r>
              <a:rPr lang="en-US" sz="2050" dirty="0" smtClean="0"/>
              <a:t>how </a:t>
            </a:r>
            <a:r>
              <a:rPr lang="en-US" sz="2050" dirty="0"/>
              <a:t>familiar staff are with the chosen area, to simplify planning the investigation</a:t>
            </a:r>
          </a:p>
          <a:p>
            <a:pPr marL="695325" indent="-347663">
              <a:buClr>
                <a:schemeClr val="accent6">
                  <a:lumMod val="75000"/>
                </a:schemeClr>
              </a:buClr>
              <a:buSzPct val="80000"/>
              <a:buFont typeface="Wingdings" panose="05000000000000000000" pitchFamily="2" charset="2"/>
              <a:buChar char="§"/>
            </a:pPr>
            <a:r>
              <a:rPr lang="en-US" sz="2050" dirty="0" smtClean="0"/>
              <a:t>the </a:t>
            </a:r>
            <a:r>
              <a:rPr lang="en-US" sz="2050" dirty="0"/>
              <a:t>range of possibilities for collecting a variety of primary evidence</a:t>
            </a:r>
          </a:p>
          <a:p>
            <a:pPr marL="695325" indent="-347663">
              <a:buClr>
                <a:schemeClr val="accent6">
                  <a:lumMod val="75000"/>
                </a:schemeClr>
              </a:buClr>
              <a:buSzPct val="80000"/>
              <a:buFont typeface="Wingdings" panose="05000000000000000000" pitchFamily="2" charset="2"/>
              <a:buChar char="§"/>
            </a:pPr>
            <a:r>
              <a:rPr lang="en-US" sz="2050" dirty="0" smtClean="0"/>
              <a:t>the </a:t>
            </a:r>
            <a:r>
              <a:rPr lang="en-US" sz="2050" dirty="0"/>
              <a:t>amount of available secondary information about the area for the candidates to use.</a:t>
            </a:r>
          </a:p>
        </p:txBody>
      </p:sp>
    </p:spTree>
    <p:extLst>
      <p:ext uri="{BB962C8B-B14F-4D97-AF65-F5344CB8AC3E}">
        <p14:creationId xmlns:p14="http://schemas.microsoft.com/office/powerpoint/2010/main" val="264207373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706177"/>
          </a:xfrm>
          <a:prstGeom prst="rect">
            <a:avLst/>
          </a:prstGeom>
        </p:spPr>
        <p:txBody>
          <a:bodyPr wrap="square">
            <a:spAutoFit/>
          </a:bodyPr>
          <a:lstStyle/>
          <a:p>
            <a:pPr>
              <a:buClr>
                <a:schemeClr val="accent6">
                  <a:lumMod val="75000"/>
                </a:schemeClr>
              </a:buClr>
              <a:buSzPct val="100000"/>
            </a:pPr>
            <a:r>
              <a:rPr lang="en-US" sz="1520" b="1" dirty="0" smtClean="0">
                <a:solidFill>
                  <a:srgbClr val="C00000"/>
                </a:solidFill>
              </a:rPr>
              <a:t>6.2 - Choosing </a:t>
            </a:r>
            <a:r>
              <a:rPr lang="en-US" sz="1520" b="1" dirty="0">
                <a:solidFill>
                  <a:srgbClr val="C00000"/>
                </a:solidFill>
              </a:rPr>
              <a:t>an </a:t>
            </a:r>
            <a:r>
              <a:rPr lang="en-US" sz="1520" b="1" dirty="0" smtClean="0">
                <a:solidFill>
                  <a:srgbClr val="C00000"/>
                </a:solidFill>
              </a:rPr>
              <a:t>investigation</a:t>
            </a:r>
          </a:p>
          <a:p>
            <a:pPr>
              <a:buClr>
                <a:schemeClr val="accent6">
                  <a:lumMod val="75000"/>
                </a:schemeClr>
              </a:buClr>
              <a:buSzPct val="100000"/>
            </a:pPr>
            <a:r>
              <a:rPr lang="en-US" sz="1520" b="1" dirty="0" smtClean="0"/>
              <a:t>Suggested </a:t>
            </a:r>
            <a:r>
              <a:rPr lang="en-US" sz="1520" b="1" dirty="0"/>
              <a:t>titles</a:t>
            </a:r>
          </a:p>
          <a:p>
            <a:pPr marL="238125" indent="-238125">
              <a:buClr>
                <a:schemeClr val="accent6">
                  <a:lumMod val="75000"/>
                </a:schemeClr>
              </a:buClr>
              <a:buSzPct val="80000"/>
              <a:buFont typeface="Wingdings" panose="05000000000000000000" pitchFamily="2" charset="2"/>
              <a:buChar char="§"/>
            </a:pPr>
            <a:r>
              <a:rPr lang="en-US" sz="1520" dirty="0" smtClean="0"/>
              <a:t>To </a:t>
            </a:r>
            <a:r>
              <a:rPr lang="en-US" sz="1520" dirty="0"/>
              <a:t>what extent have increased marketing and promotion influenced the recent development of X as </a:t>
            </a:r>
            <a:r>
              <a:rPr lang="en-US" sz="1520" dirty="0" smtClean="0"/>
              <a:t>a tourist </a:t>
            </a:r>
            <a:r>
              <a:rPr lang="en-US" sz="1520" dirty="0"/>
              <a:t>destination?</a:t>
            </a:r>
          </a:p>
          <a:p>
            <a:pPr marL="238125" indent="-238125">
              <a:buClr>
                <a:schemeClr val="accent6">
                  <a:lumMod val="75000"/>
                </a:schemeClr>
              </a:buClr>
              <a:buSzPct val="80000"/>
              <a:buFont typeface="Wingdings" panose="05000000000000000000" pitchFamily="2" charset="2"/>
              <a:buChar char="§"/>
            </a:pPr>
            <a:r>
              <a:rPr lang="en-US" sz="1520" dirty="0" smtClean="0"/>
              <a:t>What </a:t>
            </a:r>
            <a:r>
              <a:rPr lang="en-US" sz="1520" dirty="0"/>
              <a:t>are the main methods used in the marketing and promotion of the tourist </a:t>
            </a:r>
            <a:r>
              <a:rPr lang="en-US" sz="1520" dirty="0" smtClean="0"/>
              <a:t>industry/attraction/ facilities </a:t>
            </a:r>
            <a:r>
              <a:rPr lang="en-US" sz="1520" dirty="0"/>
              <a:t>at X?</a:t>
            </a:r>
          </a:p>
          <a:p>
            <a:pPr marL="238125" indent="-238125">
              <a:buClr>
                <a:schemeClr val="accent6">
                  <a:lumMod val="75000"/>
                </a:schemeClr>
              </a:buClr>
              <a:buSzPct val="80000"/>
              <a:buFont typeface="Wingdings" panose="05000000000000000000" pitchFamily="2" charset="2"/>
              <a:buChar char="§"/>
            </a:pPr>
            <a:r>
              <a:rPr lang="en-US" sz="1520" dirty="0" smtClean="0"/>
              <a:t>Which </a:t>
            </a:r>
            <a:r>
              <a:rPr lang="en-US" sz="1520" dirty="0"/>
              <a:t>visitor information services are most responsible for the marketing and/or promotion of </a:t>
            </a:r>
            <a:r>
              <a:rPr lang="en-US" sz="1520" dirty="0" smtClean="0"/>
              <a:t>a particular </a:t>
            </a:r>
            <a:r>
              <a:rPr lang="en-US" sz="1520" dirty="0"/>
              <a:t>tourist destination, the one at X or the one at Y?</a:t>
            </a:r>
          </a:p>
          <a:p>
            <a:pPr marL="238125" indent="-238125">
              <a:buClr>
                <a:schemeClr val="accent6">
                  <a:lumMod val="75000"/>
                </a:schemeClr>
              </a:buClr>
              <a:buSzPct val="80000"/>
              <a:buFont typeface="Wingdings" panose="05000000000000000000" pitchFamily="2" charset="2"/>
              <a:buChar char="§"/>
            </a:pPr>
            <a:r>
              <a:rPr lang="en-US" sz="1520" dirty="0" smtClean="0"/>
              <a:t>What </a:t>
            </a:r>
            <a:r>
              <a:rPr lang="en-US" sz="1520" dirty="0"/>
              <a:t>are some of the main methods of marketing and promotion used by the tourist </a:t>
            </a:r>
            <a:r>
              <a:rPr lang="en-US" sz="1520" dirty="0" smtClean="0"/>
              <a:t>information </a:t>
            </a:r>
            <a:r>
              <a:rPr lang="en-US" sz="1520" dirty="0" err="1" smtClean="0"/>
              <a:t>centres</a:t>
            </a:r>
            <a:r>
              <a:rPr lang="en-US" sz="1520" dirty="0" smtClean="0"/>
              <a:t> </a:t>
            </a:r>
            <a:r>
              <a:rPr lang="en-US" sz="1520" dirty="0"/>
              <a:t>at X and Y?</a:t>
            </a:r>
          </a:p>
          <a:p>
            <a:pPr marL="238125" indent="-238125">
              <a:buClr>
                <a:schemeClr val="accent6">
                  <a:lumMod val="75000"/>
                </a:schemeClr>
              </a:buClr>
              <a:buSzPct val="80000"/>
              <a:buFont typeface="Wingdings" panose="05000000000000000000" pitchFamily="2" charset="2"/>
              <a:buChar char="§"/>
            </a:pPr>
            <a:r>
              <a:rPr lang="en-US" sz="1520" dirty="0" smtClean="0"/>
              <a:t>Which </a:t>
            </a:r>
            <a:r>
              <a:rPr lang="en-US" sz="1520" dirty="0"/>
              <a:t>methods of marketing and promotion are considered to be most successful by the tourist at </a:t>
            </a:r>
            <a:r>
              <a:rPr lang="en-US" sz="1520" dirty="0" smtClean="0"/>
              <a:t>a particular </a:t>
            </a:r>
            <a:r>
              <a:rPr lang="en-US" sz="1520" dirty="0"/>
              <a:t>location?</a:t>
            </a:r>
          </a:p>
          <a:p>
            <a:pPr marL="238125" indent="-238125">
              <a:buClr>
                <a:schemeClr val="accent6">
                  <a:lumMod val="75000"/>
                </a:schemeClr>
              </a:buClr>
              <a:buSzPct val="80000"/>
              <a:buFont typeface="Wingdings" panose="05000000000000000000" pitchFamily="2" charset="2"/>
              <a:buChar char="§"/>
            </a:pPr>
            <a:r>
              <a:rPr lang="en-US" sz="1520" dirty="0" smtClean="0"/>
              <a:t>In </a:t>
            </a:r>
            <a:r>
              <a:rPr lang="en-US" sz="1520" dirty="0"/>
              <a:t>what ways does the marketing and promotion of leisure tourism differ from that of business tourism?</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comparison of the tourist products and services available at X and Y.</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comparison of the effectiveness of a selected range of methods of promoting the tourism product </a:t>
            </a:r>
            <a:r>
              <a:rPr lang="en-US" sz="1520" dirty="0" smtClean="0"/>
              <a:t>at tourist </a:t>
            </a:r>
            <a:r>
              <a:rPr lang="en-US" sz="1520" dirty="0"/>
              <a:t>location X.</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comparison of the types of marketing and/or promotional activities/methods of a local </a:t>
            </a:r>
            <a:r>
              <a:rPr lang="en-US" sz="1520" dirty="0" smtClean="0"/>
              <a:t>visitor information </a:t>
            </a:r>
            <a:r>
              <a:rPr lang="en-US" sz="1520" dirty="0"/>
              <a:t>service provider.</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comparison of the marketing and promotion of leisure and business tourism in a tourist location.</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study of the importance of marketing and/or promotion in the increase in business </a:t>
            </a:r>
            <a:r>
              <a:rPr lang="en-US" sz="1520" dirty="0" smtClean="0"/>
              <a:t>tourism at </a:t>
            </a:r>
            <a:r>
              <a:rPr lang="en-US" sz="1520" dirty="0"/>
              <a:t>location X.</a:t>
            </a:r>
          </a:p>
          <a:p>
            <a:pPr marL="238125" indent="-238125">
              <a:buClr>
                <a:schemeClr val="accent6">
                  <a:lumMod val="75000"/>
                </a:schemeClr>
              </a:buClr>
              <a:buSzPct val="80000"/>
              <a:buFont typeface="Wingdings" panose="05000000000000000000" pitchFamily="2" charset="2"/>
              <a:buChar char="§"/>
            </a:pPr>
            <a:r>
              <a:rPr lang="en-US" sz="1520" dirty="0" smtClean="0"/>
              <a:t>A </a:t>
            </a:r>
            <a:r>
              <a:rPr lang="en-US" sz="1520" dirty="0"/>
              <a:t>comparison of the marketing and promotion of two different attractions within a tourist location.</a:t>
            </a:r>
          </a:p>
        </p:txBody>
      </p:sp>
    </p:spTree>
    <p:extLst>
      <p:ext uri="{BB962C8B-B14F-4D97-AF65-F5344CB8AC3E}">
        <p14:creationId xmlns:p14="http://schemas.microsoft.com/office/powerpoint/2010/main" val="53298656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509200"/>
          </a:xfrm>
          <a:prstGeom prst="rect">
            <a:avLst/>
          </a:prstGeom>
        </p:spPr>
        <p:txBody>
          <a:bodyPr wrap="square">
            <a:spAutoFit/>
          </a:bodyPr>
          <a:lstStyle/>
          <a:p>
            <a:pPr>
              <a:buClr>
                <a:schemeClr val="accent6">
                  <a:lumMod val="75000"/>
                </a:schemeClr>
              </a:buClr>
              <a:buSzPct val="100000"/>
            </a:pPr>
            <a:r>
              <a:rPr lang="en-US" sz="2200" b="1" dirty="0" smtClean="0">
                <a:solidFill>
                  <a:srgbClr val="C00000"/>
                </a:solidFill>
              </a:rPr>
              <a:t>6.3 </a:t>
            </a:r>
            <a:r>
              <a:rPr lang="en-US" sz="2200" b="1" dirty="0">
                <a:solidFill>
                  <a:srgbClr val="C00000"/>
                </a:solidFill>
              </a:rPr>
              <a:t>- </a:t>
            </a:r>
            <a:r>
              <a:rPr lang="en-US" sz="2200" b="1" dirty="0" smtClean="0">
                <a:solidFill>
                  <a:srgbClr val="C00000"/>
                </a:solidFill>
              </a:rPr>
              <a:t>Collecting </a:t>
            </a:r>
            <a:r>
              <a:rPr lang="en-US" sz="2200" b="1" dirty="0">
                <a:solidFill>
                  <a:srgbClr val="C00000"/>
                </a:solidFill>
              </a:rPr>
              <a:t>the evidence</a:t>
            </a:r>
            <a:endParaRPr lang="en-US" sz="2200" b="1" dirty="0" smtClean="0">
              <a:solidFill>
                <a:srgbClr val="C00000"/>
              </a:solidFill>
            </a:endParaRPr>
          </a:p>
          <a:p>
            <a:pPr>
              <a:buClr>
                <a:schemeClr val="accent6">
                  <a:lumMod val="75000"/>
                </a:schemeClr>
              </a:buClr>
              <a:buSzPct val="100000"/>
            </a:pPr>
            <a:r>
              <a:rPr lang="en-US" sz="2200" b="1" dirty="0"/>
              <a:t>Preparation</a:t>
            </a:r>
          </a:p>
          <a:p>
            <a:pPr marL="347663" indent="-347663">
              <a:buClr>
                <a:schemeClr val="accent6">
                  <a:lumMod val="75000"/>
                </a:schemeClr>
              </a:buClr>
              <a:buSzPct val="80000"/>
              <a:buFont typeface="Arial" panose="020B0604020202020204" pitchFamily="34" charset="0"/>
              <a:buChar char="►"/>
            </a:pPr>
            <a:r>
              <a:rPr lang="en-US" sz="2200" dirty="0"/>
              <a:t>It is advisable to have at least two class sessions before the first visit to the area of study, so that </a:t>
            </a:r>
            <a:r>
              <a:rPr lang="en-US" sz="2200" dirty="0" smtClean="0"/>
              <a:t>the candidates </a:t>
            </a:r>
            <a:r>
              <a:rPr lang="en-US" sz="2200" dirty="0"/>
              <a:t>gain the maximum benefit from their work ‘in the field’. </a:t>
            </a:r>
            <a:endParaRPr lang="en-US" sz="2200" dirty="0" smtClean="0"/>
          </a:p>
          <a:p>
            <a:pPr marL="347663" indent="-347663">
              <a:buClr>
                <a:schemeClr val="accent6">
                  <a:lumMod val="75000"/>
                </a:schemeClr>
              </a:buClr>
              <a:buSzPct val="80000"/>
              <a:buFont typeface="Arial" panose="020B0604020202020204" pitchFamily="34" charset="0"/>
              <a:buChar char="►"/>
            </a:pPr>
            <a:r>
              <a:rPr lang="en-US" sz="2200" dirty="0" smtClean="0"/>
              <a:t>It </a:t>
            </a:r>
            <a:r>
              <a:rPr lang="en-US" sz="2200" dirty="0"/>
              <a:t>is important to outline the whole </a:t>
            </a:r>
            <a:r>
              <a:rPr lang="en-US" sz="2200" dirty="0" smtClean="0"/>
              <a:t>of the </a:t>
            </a:r>
            <a:r>
              <a:rPr lang="en-US" sz="2200" dirty="0"/>
              <a:t>process of the investigation at this stage, so that the importance and significance of the </a:t>
            </a:r>
            <a:r>
              <a:rPr lang="en-US" sz="2200" dirty="0" smtClean="0"/>
              <a:t>investigation is </a:t>
            </a:r>
            <a:r>
              <a:rPr lang="en-US" sz="2200" dirty="0"/>
              <a:t>fully appreciated. </a:t>
            </a:r>
            <a:endParaRPr lang="en-US" sz="2200" dirty="0" smtClean="0"/>
          </a:p>
          <a:p>
            <a:pPr marL="347663" indent="-347663">
              <a:buClr>
                <a:schemeClr val="accent6">
                  <a:lumMod val="75000"/>
                </a:schemeClr>
              </a:buClr>
              <a:buSzPct val="80000"/>
              <a:buFont typeface="Arial" panose="020B0604020202020204" pitchFamily="34" charset="0"/>
              <a:buChar char="►"/>
            </a:pPr>
            <a:r>
              <a:rPr lang="en-US" sz="2200" dirty="0" smtClean="0"/>
              <a:t>The </a:t>
            </a:r>
            <a:r>
              <a:rPr lang="en-US" sz="2200" dirty="0"/>
              <a:t>importance of collecting all the required evidence, obtaining accurate evidence </a:t>
            </a:r>
            <a:r>
              <a:rPr lang="en-US" sz="2200" dirty="0" smtClean="0"/>
              <a:t>and noting </a:t>
            </a:r>
            <a:r>
              <a:rPr lang="en-US" sz="2200" dirty="0"/>
              <a:t>down any difficulties or limitations that are encountered, should be </a:t>
            </a:r>
            <a:r>
              <a:rPr lang="en-US" sz="2200" dirty="0" err="1"/>
              <a:t>emphasised</a:t>
            </a:r>
            <a:r>
              <a:rPr lang="en-US" sz="2200" dirty="0"/>
              <a:t>. </a:t>
            </a:r>
            <a:endParaRPr lang="en-US" sz="2200" dirty="0" smtClean="0"/>
          </a:p>
          <a:p>
            <a:pPr marL="347663" indent="-347663">
              <a:buClr>
                <a:schemeClr val="accent6">
                  <a:lumMod val="75000"/>
                </a:schemeClr>
              </a:buClr>
              <a:buSzPct val="80000"/>
              <a:buFont typeface="Arial" panose="020B0604020202020204" pitchFamily="34" charset="0"/>
              <a:buChar char="►"/>
            </a:pPr>
            <a:r>
              <a:rPr lang="en-US" sz="2200" dirty="0" smtClean="0"/>
              <a:t>The </a:t>
            </a:r>
            <a:r>
              <a:rPr lang="en-US" sz="2200" dirty="0"/>
              <a:t>short </a:t>
            </a:r>
            <a:r>
              <a:rPr lang="en-US" sz="2200" dirty="0" smtClean="0"/>
              <a:t>individual study </a:t>
            </a:r>
            <a:r>
              <a:rPr lang="en-US" sz="2200" dirty="0"/>
              <a:t>should also be discussed with each candidate, as this will also require the collection of evidence. It </a:t>
            </a:r>
            <a:r>
              <a:rPr lang="en-US" sz="2200" dirty="0" smtClean="0"/>
              <a:t>is advisable </a:t>
            </a:r>
            <a:r>
              <a:rPr lang="en-US" sz="2200" dirty="0"/>
              <a:t>to collect all the evidence in a notebook, as it will be necessary for the candidates to submit ‘</a:t>
            </a:r>
            <a:r>
              <a:rPr lang="en-US" sz="2200" dirty="0" smtClean="0"/>
              <a:t>rough work</a:t>
            </a:r>
            <a:r>
              <a:rPr lang="en-US" sz="2200" dirty="0"/>
              <a:t>’ as proof of their involvement.</a:t>
            </a:r>
          </a:p>
        </p:txBody>
      </p:sp>
    </p:spTree>
    <p:extLst>
      <p:ext uri="{BB962C8B-B14F-4D97-AF65-F5344CB8AC3E}">
        <p14:creationId xmlns:p14="http://schemas.microsoft.com/office/powerpoint/2010/main" val="81448627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693866"/>
          </a:xfrm>
          <a:prstGeom prst="rect">
            <a:avLst/>
          </a:prstGeom>
        </p:spPr>
        <p:txBody>
          <a:bodyPr wrap="square">
            <a:spAutoFit/>
          </a:bodyPr>
          <a:lstStyle/>
          <a:p>
            <a:pPr>
              <a:buClr>
                <a:schemeClr val="accent6">
                  <a:lumMod val="75000"/>
                </a:schemeClr>
              </a:buClr>
              <a:buSzPct val="100000"/>
            </a:pPr>
            <a:r>
              <a:rPr lang="en-US" sz="1300" b="1" dirty="0" smtClean="0">
                <a:solidFill>
                  <a:srgbClr val="C00000"/>
                </a:solidFill>
              </a:rPr>
              <a:t>6.3 </a:t>
            </a:r>
            <a:r>
              <a:rPr lang="en-US" sz="1300" b="1" dirty="0">
                <a:solidFill>
                  <a:srgbClr val="C00000"/>
                </a:solidFill>
              </a:rPr>
              <a:t>- </a:t>
            </a:r>
            <a:r>
              <a:rPr lang="en-US" sz="1300" b="1" dirty="0" smtClean="0">
                <a:solidFill>
                  <a:srgbClr val="C00000"/>
                </a:solidFill>
              </a:rPr>
              <a:t>Collecting </a:t>
            </a:r>
            <a:r>
              <a:rPr lang="en-US" sz="1300" b="1" dirty="0">
                <a:solidFill>
                  <a:srgbClr val="C00000"/>
                </a:solidFill>
              </a:rPr>
              <a:t>the evidence</a:t>
            </a:r>
            <a:endParaRPr lang="en-US" sz="1300" b="1" dirty="0" smtClean="0">
              <a:solidFill>
                <a:srgbClr val="C00000"/>
              </a:solidFill>
            </a:endParaRPr>
          </a:p>
          <a:p>
            <a:pPr>
              <a:buClr>
                <a:schemeClr val="accent6">
                  <a:lumMod val="75000"/>
                </a:schemeClr>
              </a:buClr>
              <a:buSzPct val="80000"/>
            </a:pPr>
            <a:r>
              <a:rPr lang="en-US" sz="1300" b="1" dirty="0" smtClean="0"/>
              <a:t>Methods of collecting evidence</a:t>
            </a:r>
          </a:p>
          <a:p>
            <a:pPr marL="347663" indent="-347663">
              <a:buClr>
                <a:schemeClr val="accent6">
                  <a:lumMod val="75000"/>
                </a:schemeClr>
              </a:buClr>
              <a:buSzPct val="80000"/>
              <a:buFont typeface="Arial" panose="020B0604020202020204" pitchFamily="34" charset="0"/>
              <a:buChar char="►"/>
            </a:pPr>
            <a:r>
              <a:rPr lang="en-US" sz="1300" dirty="0" smtClean="0"/>
              <a:t>The methods of collecting evidence will vary with the title chosen, but should include a range of suitable investigative </a:t>
            </a:r>
            <a:r>
              <a:rPr lang="en-US" sz="1300" dirty="0"/>
              <a:t>techniques containing at least three methods of primary evidence collection and the </a:t>
            </a:r>
            <a:r>
              <a:rPr lang="en-US" sz="1300" dirty="0" smtClean="0"/>
              <a:t>collection of </a:t>
            </a:r>
            <a:r>
              <a:rPr lang="en-US" sz="1300" dirty="0"/>
              <a:t>at least two sets of secondary information.</a:t>
            </a:r>
          </a:p>
          <a:p>
            <a:pPr marL="342900" indent="-342900">
              <a:buClr>
                <a:schemeClr val="accent6">
                  <a:lumMod val="75000"/>
                </a:schemeClr>
              </a:buClr>
              <a:buSzPct val="100000"/>
              <a:buFont typeface="+mj-lt"/>
              <a:buAutoNum type="alphaLcParenR"/>
            </a:pPr>
            <a:r>
              <a:rPr lang="en-US" sz="1300" dirty="0" smtClean="0"/>
              <a:t>Primary </a:t>
            </a:r>
            <a:r>
              <a:rPr lang="en-US" sz="1300" dirty="0"/>
              <a:t>evidence:</a:t>
            </a:r>
          </a:p>
          <a:p>
            <a:pPr>
              <a:buClr>
                <a:schemeClr val="accent6">
                  <a:lumMod val="75000"/>
                </a:schemeClr>
              </a:buClr>
              <a:buSzPct val="80000"/>
            </a:pPr>
            <a:r>
              <a:rPr lang="en-US" sz="1300" dirty="0"/>
              <a:t>There are several possible methods, including:</a:t>
            </a:r>
          </a:p>
          <a:p>
            <a:pPr marL="622300" indent="-274638">
              <a:buClr>
                <a:schemeClr val="accent6">
                  <a:lumMod val="75000"/>
                </a:schemeClr>
              </a:buClr>
              <a:buSzPct val="100000"/>
              <a:buFont typeface="Wingdings" panose="05000000000000000000" pitchFamily="2" charset="2"/>
              <a:buChar char="§"/>
            </a:pPr>
            <a:r>
              <a:rPr lang="en-US" sz="1300" dirty="0" smtClean="0"/>
              <a:t>questionnaires </a:t>
            </a:r>
            <a:r>
              <a:rPr lang="en-US" sz="1300" dirty="0"/>
              <a:t>– this is a very useful method as it provides a large amount of data. The </a:t>
            </a:r>
            <a:r>
              <a:rPr lang="en-US" sz="1300" dirty="0" smtClean="0"/>
              <a:t>compilation of </a:t>
            </a:r>
            <a:r>
              <a:rPr lang="en-US" sz="1300" dirty="0"/>
              <a:t>a questionnaire, either by the teacher or by the candidates, is important. There should be no </a:t>
            </a:r>
            <a:r>
              <a:rPr lang="en-US" sz="1300" dirty="0" smtClean="0"/>
              <a:t>more than </a:t>
            </a:r>
            <a:r>
              <a:rPr lang="en-US" sz="1300" dirty="0"/>
              <a:t>8 to 10 questions. The questions should be carefully considered, so as to obtain a wide range </a:t>
            </a:r>
            <a:r>
              <a:rPr lang="en-US" sz="1300" dirty="0" smtClean="0"/>
              <a:t>of appropriate </a:t>
            </a:r>
            <a:r>
              <a:rPr lang="en-US" sz="1300" dirty="0"/>
              <a:t>evidence, which can be represented by using a wide range of skills:</a:t>
            </a:r>
          </a:p>
          <a:p>
            <a:pPr marL="622300" indent="-274638">
              <a:buClr>
                <a:schemeClr val="accent6">
                  <a:lumMod val="75000"/>
                </a:schemeClr>
              </a:buClr>
              <a:buSzPct val="100000"/>
              <a:buFont typeface="Wingdings" panose="05000000000000000000" pitchFamily="2" charset="2"/>
              <a:buChar char="§"/>
            </a:pPr>
            <a:r>
              <a:rPr lang="en-US" sz="1300" dirty="0" smtClean="0"/>
              <a:t>interviews </a:t>
            </a:r>
            <a:r>
              <a:rPr lang="en-US" sz="1300" dirty="0"/>
              <a:t>– these need to be planned in advance</a:t>
            </a:r>
          </a:p>
          <a:p>
            <a:pPr marL="622300" indent="-274638">
              <a:buClr>
                <a:schemeClr val="accent6">
                  <a:lumMod val="75000"/>
                </a:schemeClr>
              </a:buClr>
              <a:buSzPct val="100000"/>
              <a:buFont typeface="Wingdings" panose="05000000000000000000" pitchFamily="2" charset="2"/>
              <a:buChar char="§"/>
            </a:pPr>
            <a:r>
              <a:rPr lang="en-US" sz="1300" dirty="0" smtClean="0"/>
              <a:t>traffic </a:t>
            </a:r>
            <a:r>
              <a:rPr lang="en-US" sz="1300" dirty="0"/>
              <a:t>and pedestrian counts</a:t>
            </a:r>
          </a:p>
          <a:p>
            <a:pPr marL="622300" indent="-274638">
              <a:buClr>
                <a:schemeClr val="accent6">
                  <a:lumMod val="75000"/>
                </a:schemeClr>
              </a:buClr>
              <a:buSzPct val="100000"/>
              <a:buFont typeface="Wingdings" panose="05000000000000000000" pitchFamily="2" charset="2"/>
              <a:buChar char="§"/>
            </a:pPr>
            <a:r>
              <a:rPr lang="en-US" sz="1300" dirty="0" smtClean="0"/>
              <a:t>land </a:t>
            </a:r>
            <a:r>
              <a:rPr lang="en-US" sz="1300" dirty="0"/>
              <a:t>use surveys</a:t>
            </a:r>
          </a:p>
          <a:p>
            <a:pPr marL="622300" indent="-274638">
              <a:buClr>
                <a:schemeClr val="accent6">
                  <a:lumMod val="75000"/>
                </a:schemeClr>
              </a:buClr>
              <a:buSzPct val="100000"/>
              <a:buFont typeface="Wingdings" panose="05000000000000000000" pitchFamily="2" charset="2"/>
              <a:buChar char="§"/>
            </a:pPr>
            <a:r>
              <a:rPr lang="en-US" sz="1300" dirty="0" smtClean="0"/>
              <a:t>visual </a:t>
            </a:r>
            <a:r>
              <a:rPr lang="en-US" sz="1300" dirty="0"/>
              <a:t>observation surveys, e.g. counting car parking spaces or tourist shops, </a:t>
            </a:r>
            <a:r>
              <a:rPr lang="en-US" sz="1300" dirty="0" smtClean="0"/>
              <a:t>environmental assessments</a:t>
            </a:r>
            <a:r>
              <a:rPr lang="en-US" sz="1300" dirty="0"/>
              <a:t>, </a:t>
            </a:r>
            <a:r>
              <a:rPr lang="en-US" sz="1300" dirty="0" smtClean="0"/>
              <a:t>etc.</a:t>
            </a:r>
          </a:p>
          <a:p>
            <a:pPr marL="622300" indent="-274638">
              <a:buClr>
                <a:schemeClr val="accent6">
                  <a:lumMod val="75000"/>
                </a:schemeClr>
              </a:buClr>
              <a:buSzPct val="100000"/>
              <a:buFont typeface="Wingdings" panose="05000000000000000000" pitchFamily="2" charset="2"/>
              <a:buChar char="§"/>
            </a:pPr>
            <a:r>
              <a:rPr lang="en-US" sz="1300" dirty="0" smtClean="0"/>
              <a:t>taking </a:t>
            </a:r>
            <a:r>
              <a:rPr lang="en-US" sz="1300" dirty="0"/>
              <a:t>photos and drawing sketches.</a:t>
            </a:r>
          </a:p>
          <a:p>
            <a:pPr marL="347663" indent="-347663">
              <a:buClr>
                <a:schemeClr val="accent6">
                  <a:lumMod val="75000"/>
                </a:schemeClr>
              </a:buClr>
              <a:buSzPct val="80000"/>
              <a:buFont typeface="Arial" panose="020B0604020202020204" pitchFamily="34" charset="0"/>
              <a:buChar char="►"/>
            </a:pPr>
            <a:r>
              <a:rPr lang="en-US" sz="1300" dirty="0"/>
              <a:t>Details of these are provided in many textbooks.</a:t>
            </a:r>
          </a:p>
          <a:p>
            <a:pPr marL="347663" indent="-347663">
              <a:buClr>
                <a:schemeClr val="accent6">
                  <a:lumMod val="75000"/>
                </a:schemeClr>
              </a:buClr>
              <a:buSzPct val="100000"/>
              <a:buFont typeface="+mj-lt"/>
              <a:buAutoNum type="alphaLcParenR" startAt="2"/>
            </a:pPr>
            <a:r>
              <a:rPr lang="en-US" sz="1300" dirty="0" smtClean="0"/>
              <a:t>Secondary </a:t>
            </a:r>
            <a:r>
              <a:rPr lang="en-US" sz="1300" dirty="0"/>
              <a:t>evidence:</a:t>
            </a:r>
          </a:p>
          <a:p>
            <a:pPr>
              <a:buClr>
                <a:schemeClr val="accent6">
                  <a:lumMod val="75000"/>
                </a:schemeClr>
              </a:buClr>
              <a:buSzPct val="80000"/>
            </a:pPr>
            <a:r>
              <a:rPr lang="en-US" sz="1300" dirty="0"/>
              <a:t>A wide range of evidence is available including:</a:t>
            </a:r>
          </a:p>
          <a:p>
            <a:pPr marL="622300" indent="-274638">
              <a:buClr>
                <a:schemeClr val="accent6">
                  <a:lumMod val="75000"/>
                </a:schemeClr>
              </a:buClr>
              <a:buSzPct val="100000"/>
              <a:buFont typeface="Wingdings" panose="05000000000000000000" pitchFamily="2" charset="2"/>
              <a:buChar char="§"/>
            </a:pPr>
            <a:r>
              <a:rPr lang="en-US" sz="1300" dirty="0" smtClean="0"/>
              <a:t>government </a:t>
            </a:r>
            <a:r>
              <a:rPr lang="en-US" sz="1300" dirty="0"/>
              <a:t>statistics, e.g. census returns</a:t>
            </a:r>
          </a:p>
          <a:p>
            <a:pPr marL="622300" indent="-274638">
              <a:buClr>
                <a:schemeClr val="accent6">
                  <a:lumMod val="75000"/>
                </a:schemeClr>
              </a:buClr>
              <a:buSzPct val="100000"/>
              <a:buFont typeface="Wingdings" panose="05000000000000000000" pitchFamily="2" charset="2"/>
              <a:buChar char="§"/>
            </a:pPr>
            <a:r>
              <a:rPr lang="en-US" sz="1300" dirty="0" smtClean="0"/>
              <a:t>information </a:t>
            </a:r>
            <a:r>
              <a:rPr lang="en-US" sz="1300" dirty="0"/>
              <a:t>from national, regional and local tourist authorities</a:t>
            </a:r>
          </a:p>
          <a:p>
            <a:pPr marL="622300" indent="-274638">
              <a:buClr>
                <a:schemeClr val="accent6">
                  <a:lumMod val="75000"/>
                </a:schemeClr>
              </a:buClr>
              <a:buSzPct val="100000"/>
              <a:buFont typeface="Wingdings" panose="05000000000000000000" pitchFamily="2" charset="2"/>
              <a:buChar char="§"/>
            </a:pPr>
            <a:r>
              <a:rPr lang="en-US" sz="1300" dirty="0" smtClean="0"/>
              <a:t>Internet</a:t>
            </a:r>
            <a:endParaRPr lang="en-US" sz="1300" dirty="0"/>
          </a:p>
          <a:p>
            <a:pPr marL="622300" indent="-274638">
              <a:buClr>
                <a:schemeClr val="accent6">
                  <a:lumMod val="75000"/>
                </a:schemeClr>
              </a:buClr>
              <a:buSzPct val="100000"/>
              <a:buFont typeface="Wingdings" panose="05000000000000000000" pitchFamily="2" charset="2"/>
              <a:buChar char="§"/>
            </a:pPr>
            <a:r>
              <a:rPr lang="en-US" sz="1300" dirty="0" smtClean="0"/>
              <a:t>library </a:t>
            </a:r>
            <a:r>
              <a:rPr lang="en-US" sz="1300" dirty="0"/>
              <a:t>resources, e.g. documents, maps, books</a:t>
            </a:r>
          </a:p>
          <a:p>
            <a:pPr marL="622300" indent="-274638">
              <a:buClr>
                <a:schemeClr val="accent6">
                  <a:lumMod val="75000"/>
                </a:schemeClr>
              </a:buClr>
              <a:buSzPct val="100000"/>
              <a:buFont typeface="Wingdings" panose="05000000000000000000" pitchFamily="2" charset="2"/>
              <a:buChar char="§"/>
            </a:pPr>
            <a:r>
              <a:rPr lang="en-US" sz="1300" dirty="0" smtClean="0"/>
              <a:t>newspaper </a:t>
            </a:r>
            <a:r>
              <a:rPr lang="en-US" sz="1300" dirty="0"/>
              <a:t>articles, archives and photos</a:t>
            </a:r>
          </a:p>
          <a:p>
            <a:pPr marL="622300" indent="-274638">
              <a:buClr>
                <a:schemeClr val="accent6">
                  <a:lumMod val="75000"/>
                </a:schemeClr>
              </a:buClr>
              <a:buSzPct val="100000"/>
              <a:buFont typeface="Wingdings" panose="05000000000000000000" pitchFamily="2" charset="2"/>
              <a:buChar char="§"/>
            </a:pPr>
            <a:r>
              <a:rPr lang="en-US" sz="1300" dirty="0" smtClean="0"/>
              <a:t>weather </a:t>
            </a:r>
            <a:r>
              <a:rPr lang="en-US" sz="1300" dirty="0"/>
              <a:t>statistics</a:t>
            </a:r>
          </a:p>
          <a:p>
            <a:pPr marL="622300" indent="-274638">
              <a:buClr>
                <a:schemeClr val="accent6">
                  <a:lumMod val="75000"/>
                </a:schemeClr>
              </a:buClr>
              <a:buSzPct val="100000"/>
              <a:buFont typeface="Wingdings" panose="05000000000000000000" pitchFamily="2" charset="2"/>
              <a:buChar char="§"/>
            </a:pPr>
            <a:r>
              <a:rPr lang="en-US" sz="1300" dirty="0" smtClean="0"/>
              <a:t>information </a:t>
            </a:r>
            <a:r>
              <a:rPr lang="en-US" sz="1300" dirty="0"/>
              <a:t>from transport authorities</a:t>
            </a:r>
          </a:p>
          <a:p>
            <a:pPr marL="622300" indent="-274638">
              <a:buClr>
                <a:schemeClr val="accent6">
                  <a:lumMod val="75000"/>
                </a:schemeClr>
              </a:buClr>
              <a:buSzPct val="100000"/>
              <a:buFont typeface="Wingdings" panose="05000000000000000000" pitchFamily="2" charset="2"/>
              <a:buChar char="§"/>
            </a:pPr>
            <a:r>
              <a:rPr lang="en-US" sz="1300" dirty="0" smtClean="0"/>
              <a:t>data </a:t>
            </a:r>
            <a:r>
              <a:rPr lang="en-US" sz="1300" dirty="0"/>
              <a:t>from previous years, provided by the teacher.</a:t>
            </a:r>
          </a:p>
        </p:txBody>
      </p:sp>
    </p:spTree>
    <p:extLst>
      <p:ext uri="{BB962C8B-B14F-4D97-AF65-F5344CB8AC3E}">
        <p14:creationId xmlns:p14="http://schemas.microsoft.com/office/powerpoint/2010/main" val="45330023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509200"/>
          </a:xfrm>
          <a:prstGeom prst="rect">
            <a:avLst/>
          </a:prstGeom>
        </p:spPr>
        <p:txBody>
          <a:bodyPr wrap="square">
            <a:spAutoFit/>
          </a:bodyPr>
          <a:lstStyle/>
          <a:p>
            <a:pPr>
              <a:buClr>
                <a:schemeClr val="accent6">
                  <a:lumMod val="75000"/>
                </a:schemeClr>
              </a:buClr>
              <a:buSzPct val="100000"/>
            </a:pPr>
            <a:r>
              <a:rPr lang="en-US" sz="1600" b="1" dirty="0" smtClean="0">
                <a:solidFill>
                  <a:srgbClr val="C00000"/>
                </a:solidFill>
              </a:rPr>
              <a:t>6.4 </a:t>
            </a:r>
            <a:r>
              <a:rPr lang="en-US" sz="1600" b="1" dirty="0">
                <a:solidFill>
                  <a:srgbClr val="C00000"/>
                </a:solidFill>
              </a:rPr>
              <a:t>- </a:t>
            </a:r>
            <a:r>
              <a:rPr lang="en-US" sz="1600" b="1" dirty="0" smtClean="0">
                <a:solidFill>
                  <a:srgbClr val="C00000"/>
                </a:solidFill>
              </a:rPr>
              <a:t>Preparing </a:t>
            </a:r>
            <a:r>
              <a:rPr lang="en-US" sz="1600" b="1" dirty="0">
                <a:solidFill>
                  <a:srgbClr val="C00000"/>
                </a:solidFill>
              </a:rPr>
              <a:t>the report</a:t>
            </a:r>
          </a:p>
          <a:p>
            <a:pPr>
              <a:buClr>
                <a:schemeClr val="accent6">
                  <a:lumMod val="75000"/>
                </a:schemeClr>
              </a:buClr>
              <a:buSzPct val="100000"/>
            </a:pPr>
            <a:r>
              <a:rPr lang="en-US" sz="1600" dirty="0"/>
              <a:t>The basic format of the report should be:</a:t>
            </a:r>
          </a:p>
          <a:p>
            <a:pPr marL="342900" indent="-342900">
              <a:buClr>
                <a:schemeClr val="accent6">
                  <a:lumMod val="75000"/>
                </a:schemeClr>
              </a:buClr>
              <a:buSzPct val="100000"/>
              <a:buFont typeface="+mj-lt"/>
              <a:buAutoNum type="alphaLcParenR"/>
            </a:pPr>
            <a:r>
              <a:rPr lang="en-US" sz="1600" b="1" dirty="0" smtClean="0"/>
              <a:t>Title </a:t>
            </a:r>
            <a:r>
              <a:rPr lang="en-US" sz="1600" b="1" dirty="0"/>
              <a:t>page</a:t>
            </a:r>
          </a:p>
          <a:p>
            <a:pPr marL="342900" indent="-342900">
              <a:buClr>
                <a:schemeClr val="accent6">
                  <a:lumMod val="75000"/>
                </a:schemeClr>
              </a:buClr>
              <a:buSzPct val="100000"/>
              <a:buFont typeface="+mj-lt"/>
              <a:buAutoNum type="alphaLcParenR"/>
            </a:pPr>
            <a:r>
              <a:rPr lang="en-US" sz="1600" b="1" dirty="0" smtClean="0"/>
              <a:t>List </a:t>
            </a:r>
            <a:r>
              <a:rPr lang="en-US" sz="1600" b="1" dirty="0"/>
              <a:t>of </a:t>
            </a:r>
            <a:r>
              <a:rPr lang="en-US" sz="1600" b="1" dirty="0" smtClean="0"/>
              <a:t>contents </a:t>
            </a:r>
            <a:r>
              <a:rPr lang="en-US" sz="1600" dirty="0" smtClean="0"/>
              <a:t>- This </a:t>
            </a:r>
            <a:r>
              <a:rPr lang="en-US" sz="1600" dirty="0"/>
              <a:t>should include:</a:t>
            </a:r>
          </a:p>
          <a:p>
            <a:pPr marL="574675" indent="-225425">
              <a:buClr>
                <a:schemeClr val="accent6">
                  <a:lumMod val="75000"/>
                </a:schemeClr>
              </a:buClr>
              <a:buSzPct val="100000"/>
              <a:buFont typeface="Wingdings" panose="05000000000000000000" pitchFamily="2" charset="2"/>
              <a:buChar char="§"/>
            </a:pPr>
            <a:r>
              <a:rPr lang="en-US" sz="1600" dirty="0" smtClean="0"/>
              <a:t>age </a:t>
            </a:r>
            <a:r>
              <a:rPr lang="en-US" sz="1600" dirty="0"/>
              <a:t>numbers for the main sections of the report</a:t>
            </a:r>
          </a:p>
          <a:p>
            <a:pPr marL="574675" indent="-225425">
              <a:buClr>
                <a:schemeClr val="accent6">
                  <a:lumMod val="75000"/>
                </a:schemeClr>
              </a:buClr>
              <a:buSzPct val="100000"/>
              <a:buFont typeface="Wingdings" panose="05000000000000000000" pitchFamily="2" charset="2"/>
              <a:buChar char="§"/>
            </a:pPr>
            <a:r>
              <a:rPr lang="en-US" sz="1600" dirty="0" smtClean="0"/>
              <a:t>a </a:t>
            </a:r>
            <a:r>
              <a:rPr lang="en-US" sz="1600" dirty="0"/>
              <a:t>list of illustrative material, e.g. graphs.</a:t>
            </a:r>
          </a:p>
          <a:p>
            <a:pPr marL="342900" indent="-342900">
              <a:buClr>
                <a:schemeClr val="accent6">
                  <a:lumMod val="75000"/>
                </a:schemeClr>
              </a:buClr>
              <a:buSzPct val="100000"/>
              <a:buFont typeface="+mj-lt"/>
              <a:buAutoNum type="alphaLcParenR" startAt="3"/>
            </a:pPr>
            <a:r>
              <a:rPr lang="en-US" sz="1600" b="1" dirty="0" smtClean="0"/>
              <a:t>Introduction </a:t>
            </a:r>
            <a:r>
              <a:rPr lang="en-US" sz="1600" dirty="0" smtClean="0"/>
              <a:t>-</a:t>
            </a:r>
            <a:r>
              <a:rPr lang="en-US" sz="1600" b="1" dirty="0" smtClean="0"/>
              <a:t> </a:t>
            </a:r>
            <a:r>
              <a:rPr lang="en-US" sz="1600" dirty="0" smtClean="0"/>
              <a:t>The </a:t>
            </a:r>
            <a:r>
              <a:rPr lang="en-US" sz="1600" dirty="0"/>
              <a:t>introduction should include:</a:t>
            </a:r>
          </a:p>
          <a:p>
            <a:pPr marL="574675" indent="-225425">
              <a:buClr>
                <a:schemeClr val="accent6">
                  <a:lumMod val="75000"/>
                </a:schemeClr>
              </a:buClr>
              <a:buSzPct val="100000"/>
              <a:buFont typeface="Wingdings" panose="05000000000000000000" pitchFamily="2" charset="2"/>
              <a:buChar char="§"/>
            </a:pPr>
            <a:r>
              <a:rPr lang="en-US" sz="1600" dirty="0" smtClean="0"/>
              <a:t>a </a:t>
            </a:r>
            <a:r>
              <a:rPr lang="en-US" sz="1600" dirty="0"/>
              <a:t>brief background of the area studied</a:t>
            </a:r>
          </a:p>
          <a:p>
            <a:pPr marL="574675" indent="-225425">
              <a:buClr>
                <a:schemeClr val="accent6">
                  <a:lumMod val="75000"/>
                </a:schemeClr>
              </a:buClr>
              <a:buSzPct val="100000"/>
              <a:buFont typeface="Wingdings" panose="05000000000000000000" pitchFamily="2" charset="2"/>
              <a:buChar char="§"/>
            </a:pPr>
            <a:r>
              <a:rPr lang="en-US" sz="1600" dirty="0" smtClean="0"/>
              <a:t>any </a:t>
            </a:r>
            <a:r>
              <a:rPr lang="en-US" sz="1600" dirty="0"/>
              <a:t>relevant theoretical background</a:t>
            </a:r>
          </a:p>
          <a:p>
            <a:pPr marL="574675" indent="-225425">
              <a:buClr>
                <a:schemeClr val="accent6">
                  <a:lumMod val="75000"/>
                </a:schemeClr>
              </a:buClr>
              <a:buSzPct val="100000"/>
              <a:buFont typeface="Wingdings" panose="05000000000000000000" pitchFamily="2" charset="2"/>
              <a:buChar char="§"/>
            </a:pPr>
            <a:r>
              <a:rPr lang="en-US" sz="1600" dirty="0" smtClean="0"/>
              <a:t>a </a:t>
            </a:r>
            <a:r>
              <a:rPr lang="en-US" sz="1600" dirty="0"/>
              <a:t>brief outline of the topic under consideration</a:t>
            </a:r>
          </a:p>
          <a:p>
            <a:pPr marL="574675" indent="-225425">
              <a:buClr>
                <a:schemeClr val="accent6">
                  <a:lumMod val="75000"/>
                </a:schemeClr>
              </a:buClr>
              <a:buSzPct val="100000"/>
              <a:buFont typeface="Wingdings" panose="05000000000000000000" pitchFamily="2" charset="2"/>
              <a:buChar char="§"/>
            </a:pPr>
            <a:r>
              <a:rPr lang="en-US" sz="1600" dirty="0" smtClean="0"/>
              <a:t>a </a:t>
            </a:r>
            <a:r>
              <a:rPr lang="en-US" sz="1600" dirty="0"/>
              <a:t>plan showing what has been done.</a:t>
            </a:r>
          </a:p>
          <a:p>
            <a:pPr marL="342900" indent="-342900">
              <a:buClr>
                <a:schemeClr val="accent6">
                  <a:lumMod val="75000"/>
                </a:schemeClr>
              </a:buClr>
              <a:buSzPct val="100000"/>
              <a:buFont typeface="+mj-lt"/>
              <a:buAutoNum type="alphaLcParenR" startAt="4"/>
            </a:pPr>
            <a:r>
              <a:rPr lang="en-US" sz="1600" dirty="0" smtClean="0"/>
              <a:t>Statement </a:t>
            </a:r>
            <a:r>
              <a:rPr lang="en-US" sz="1600" dirty="0"/>
              <a:t>of the hypothesis and a list of the main </a:t>
            </a:r>
            <a:r>
              <a:rPr lang="en-US" sz="1600" dirty="0" smtClean="0"/>
              <a:t>aims</a:t>
            </a:r>
            <a:br>
              <a:rPr lang="en-US" sz="1600" dirty="0" smtClean="0"/>
            </a:br>
            <a:r>
              <a:rPr lang="en-US" sz="1600" dirty="0" smtClean="0"/>
              <a:t>After </a:t>
            </a:r>
            <a:r>
              <a:rPr lang="en-US" sz="1600" dirty="0"/>
              <a:t>the introduction comes the main body of the report, which should be clearly divided into </a:t>
            </a:r>
            <a:r>
              <a:rPr lang="en-US" sz="1600" dirty="0" smtClean="0"/>
              <a:t>sections, each </a:t>
            </a:r>
            <a:r>
              <a:rPr lang="en-US" sz="1600" dirty="0"/>
              <a:t>with a clear heading. The sections might include methods of collecting evidence, representation </a:t>
            </a:r>
            <a:r>
              <a:rPr lang="en-US" sz="1600" dirty="0" smtClean="0"/>
              <a:t>of evidence</a:t>
            </a:r>
            <a:r>
              <a:rPr lang="en-US" sz="1600" dirty="0"/>
              <a:t>, etc. The report should contain a detailed account, in logical sequence, of all the work done.</a:t>
            </a:r>
          </a:p>
          <a:p>
            <a:pPr marL="342900" indent="-342900">
              <a:buClr>
                <a:schemeClr val="accent6">
                  <a:lumMod val="75000"/>
                </a:schemeClr>
              </a:buClr>
              <a:buSzPct val="100000"/>
              <a:buFont typeface="+mj-lt"/>
              <a:buAutoNum type="alphaLcParenR" startAt="4"/>
            </a:pPr>
            <a:r>
              <a:rPr lang="en-US" sz="1600" b="1" dirty="0" smtClean="0"/>
              <a:t>Methods </a:t>
            </a:r>
            <a:r>
              <a:rPr lang="en-US" sz="1600" b="1" dirty="0"/>
              <a:t>for collection of </a:t>
            </a:r>
            <a:r>
              <a:rPr lang="en-US" sz="1600" b="1" dirty="0" smtClean="0"/>
              <a:t>evidence</a:t>
            </a:r>
            <a:r>
              <a:rPr lang="en-US" sz="1600" dirty="0" smtClean="0"/>
              <a:t> - This </a:t>
            </a:r>
            <a:r>
              <a:rPr lang="en-US" sz="1600" dirty="0"/>
              <a:t>section should include an account of:</a:t>
            </a:r>
          </a:p>
          <a:p>
            <a:pPr marL="574675" indent="-225425">
              <a:buClr>
                <a:schemeClr val="accent6">
                  <a:lumMod val="75000"/>
                </a:schemeClr>
              </a:buClr>
              <a:buSzPct val="100000"/>
              <a:buFont typeface="Wingdings" panose="05000000000000000000" pitchFamily="2" charset="2"/>
              <a:buChar char="§"/>
            </a:pPr>
            <a:r>
              <a:rPr lang="en-US" sz="1600" dirty="0" smtClean="0"/>
              <a:t>the </a:t>
            </a:r>
            <a:r>
              <a:rPr lang="en-US" sz="1600" dirty="0"/>
              <a:t>planning and preparation work</a:t>
            </a:r>
          </a:p>
          <a:p>
            <a:pPr marL="574675" indent="-225425">
              <a:buClr>
                <a:schemeClr val="accent6">
                  <a:lumMod val="75000"/>
                </a:schemeClr>
              </a:buClr>
              <a:buSzPct val="100000"/>
              <a:buFont typeface="Wingdings" panose="05000000000000000000" pitchFamily="2" charset="2"/>
              <a:buChar char="§"/>
            </a:pPr>
            <a:r>
              <a:rPr lang="en-US" sz="1600" dirty="0" smtClean="0"/>
              <a:t>the </a:t>
            </a:r>
            <a:r>
              <a:rPr lang="en-US" sz="1600" dirty="0"/>
              <a:t>collection of evidence</a:t>
            </a:r>
          </a:p>
          <a:p>
            <a:pPr marL="574675" indent="-225425">
              <a:buClr>
                <a:schemeClr val="accent6">
                  <a:lumMod val="75000"/>
                </a:schemeClr>
              </a:buClr>
              <a:buSzPct val="100000"/>
              <a:buFont typeface="Wingdings" panose="05000000000000000000" pitchFamily="2" charset="2"/>
              <a:buChar char="§"/>
            </a:pPr>
            <a:r>
              <a:rPr lang="en-US" sz="1600" dirty="0" smtClean="0"/>
              <a:t>any </a:t>
            </a:r>
            <a:r>
              <a:rPr lang="en-US" sz="1600" dirty="0"/>
              <a:t>limitations of the methods chosen</a:t>
            </a:r>
          </a:p>
          <a:p>
            <a:pPr marL="574675" indent="-225425">
              <a:buClr>
                <a:schemeClr val="accent6">
                  <a:lumMod val="75000"/>
                </a:schemeClr>
              </a:buClr>
              <a:buSzPct val="100000"/>
              <a:buFont typeface="Wingdings" panose="05000000000000000000" pitchFamily="2" charset="2"/>
              <a:buChar char="§"/>
            </a:pPr>
            <a:r>
              <a:rPr lang="en-US" sz="1600" dirty="0" smtClean="0"/>
              <a:t>any </a:t>
            </a:r>
            <a:r>
              <a:rPr lang="en-US" sz="1600" dirty="0"/>
              <a:t>other difficulties or problems that were encountered</a:t>
            </a:r>
          </a:p>
          <a:p>
            <a:pPr marL="574675" indent="-225425">
              <a:buClr>
                <a:schemeClr val="accent6">
                  <a:lumMod val="75000"/>
                </a:schemeClr>
              </a:buClr>
              <a:buSzPct val="100000"/>
              <a:buFont typeface="Wingdings" panose="05000000000000000000" pitchFamily="2" charset="2"/>
              <a:buChar char="§"/>
            </a:pPr>
            <a:r>
              <a:rPr lang="en-US" sz="1600" dirty="0" smtClean="0"/>
              <a:t>any </a:t>
            </a:r>
            <a:r>
              <a:rPr lang="en-US" sz="1600" dirty="0"/>
              <a:t>follow-up work, e.g. </a:t>
            </a:r>
            <a:r>
              <a:rPr lang="en-US" sz="1600" dirty="0" err="1"/>
              <a:t>organising</a:t>
            </a:r>
            <a:r>
              <a:rPr lang="en-US" sz="1600" dirty="0"/>
              <a:t> data collected by individuals into group results</a:t>
            </a:r>
            <a:r>
              <a:rPr lang="en-US" sz="1600" dirty="0" smtClean="0"/>
              <a:t>.</a:t>
            </a:r>
            <a:endParaRPr lang="en-US" sz="1600" dirty="0"/>
          </a:p>
        </p:txBody>
      </p:sp>
    </p:spTree>
    <p:extLst>
      <p:ext uri="{BB962C8B-B14F-4D97-AF65-F5344CB8AC3E}">
        <p14:creationId xmlns:p14="http://schemas.microsoft.com/office/powerpoint/2010/main" val="389082039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6 - Coursework Investigation</a:t>
            </a:r>
            <a:endParaRPr lang="en-US" sz="4000" dirty="0"/>
          </a:p>
        </p:txBody>
      </p:sp>
      <p:sp>
        <p:nvSpPr>
          <p:cNvPr id="34" name="Rectangle 33"/>
          <p:cNvSpPr/>
          <p:nvPr/>
        </p:nvSpPr>
        <p:spPr>
          <a:xfrm>
            <a:off x="179512" y="1114573"/>
            <a:ext cx="8712968" cy="5632311"/>
          </a:xfrm>
          <a:prstGeom prst="rect">
            <a:avLst/>
          </a:prstGeom>
        </p:spPr>
        <p:txBody>
          <a:bodyPr wrap="square">
            <a:spAutoFit/>
          </a:bodyPr>
          <a:lstStyle/>
          <a:p>
            <a:pPr>
              <a:buClr>
                <a:schemeClr val="accent6">
                  <a:lumMod val="75000"/>
                </a:schemeClr>
              </a:buClr>
              <a:buSzPct val="100000"/>
            </a:pPr>
            <a:r>
              <a:rPr lang="en-US" sz="1500" b="1" dirty="0" smtClean="0">
                <a:solidFill>
                  <a:srgbClr val="C00000"/>
                </a:solidFill>
              </a:rPr>
              <a:t>6.4 </a:t>
            </a:r>
            <a:r>
              <a:rPr lang="en-US" sz="1500" b="1" dirty="0">
                <a:solidFill>
                  <a:srgbClr val="C00000"/>
                </a:solidFill>
              </a:rPr>
              <a:t>- </a:t>
            </a:r>
            <a:r>
              <a:rPr lang="en-US" sz="1500" b="1" dirty="0" smtClean="0">
                <a:solidFill>
                  <a:srgbClr val="C00000"/>
                </a:solidFill>
              </a:rPr>
              <a:t>Preparing </a:t>
            </a:r>
            <a:r>
              <a:rPr lang="en-US" sz="1500" b="1" dirty="0">
                <a:solidFill>
                  <a:srgbClr val="C00000"/>
                </a:solidFill>
              </a:rPr>
              <a:t>the report</a:t>
            </a:r>
          </a:p>
          <a:p>
            <a:pPr marL="342900" indent="-342900">
              <a:buClr>
                <a:schemeClr val="accent6">
                  <a:lumMod val="75000"/>
                </a:schemeClr>
              </a:buClr>
              <a:buSzPct val="100000"/>
              <a:buFont typeface="+mj-lt"/>
              <a:buAutoNum type="alphaLcParenR" startAt="6"/>
            </a:pPr>
            <a:r>
              <a:rPr lang="en-US" sz="1500" b="1" dirty="0" smtClean="0"/>
              <a:t>Representation </a:t>
            </a:r>
            <a:r>
              <a:rPr lang="en-US" sz="1500" b="1" dirty="0"/>
              <a:t>of </a:t>
            </a:r>
            <a:r>
              <a:rPr lang="en-US" sz="1500" b="1" dirty="0" smtClean="0"/>
              <a:t>data - </a:t>
            </a:r>
            <a:r>
              <a:rPr lang="en-US" sz="1500" dirty="0" smtClean="0"/>
              <a:t>A </a:t>
            </a:r>
            <a:r>
              <a:rPr lang="en-US" sz="1500" dirty="0"/>
              <a:t>wide range of appropriate skills and techniques should be used here, such as:</a:t>
            </a:r>
          </a:p>
          <a:p>
            <a:pPr marL="574675" indent="-225425">
              <a:buClr>
                <a:schemeClr val="accent6">
                  <a:lumMod val="75000"/>
                </a:schemeClr>
              </a:buClr>
              <a:buSzPct val="100000"/>
              <a:buFont typeface="Wingdings" panose="05000000000000000000" pitchFamily="2" charset="2"/>
              <a:buChar char="§"/>
            </a:pPr>
            <a:r>
              <a:rPr lang="en-US" sz="1500" b="1" dirty="0" smtClean="0"/>
              <a:t>graphs</a:t>
            </a:r>
            <a:r>
              <a:rPr lang="en-US" sz="1500" dirty="0" smtClean="0"/>
              <a:t> </a:t>
            </a:r>
            <a:r>
              <a:rPr lang="en-US" sz="1500" dirty="0"/>
              <a:t>– vertical and horizontal bar and line graphs, pie graphs, pictograms, divided bars, </a:t>
            </a:r>
            <a:r>
              <a:rPr lang="en-US" sz="1500" dirty="0" smtClean="0"/>
              <a:t>rectangles and </a:t>
            </a:r>
            <a:r>
              <a:rPr lang="en-US" sz="1500" dirty="0"/>
              <a:t>squares, frequency polygons, radial charts, </a:t>
            </a:r>
            <a:r>
              <a:rPr lang="en-US" sz="1500" dirty="0" err="1"/>
              <a:t>scattergraphs</a:t>
            </a:r>
            <a:r>
              <a:rPr lang="en-US" sz="1500" dirty="0"/>
              <a:t>, dispersion graphs, </a:t>
            </a:r>
            <a:r>
              <a:rPr lang="en-US" sz="1500" dirty="0" smtClean="0"/>
              <a:t>cumulative frequency </a:t>
            </a:r>
            <a:r>
              <a:rPr lang="en-US" sz="1500" dirty="0"/>
              <a:t>graphs</a:t>
            </a:r>
          </a:p>
          <a:p>
            <a:pPr marL="574675" indent="-225425">
              <a:buClr>
                <a:schemeClr val="accent6">
                  <a:lumMod val="75000"/>
                </a:schemeClr>
              </a:buClr>
              <a:buSzPct val="100000"/>
              <a:buFont typeface="Wingdings" panose="05000000000000000000" pitchFamily="2" charset="2"/>
              <a:buChar char="§"/>
            </a:pPr>
            <a:r>
              <a:rPr lang="en-US" sz="1500" b="1" dirty="0" smtClean="0"/>
              <a:t>maps</a:t>
            </a:r>
            <a:r>
              <a:rPr lang="en-US" sz="1500" dirty="0" smtClean="0"/>
              <a:t> </a:t>
            </a:r>
            <a:r>
              <a:rPr lang="en-US" sz="1500" dirty="0"/>
              <a:t>– location and land-use maps, choropleth or </a:t>
            </a:r>
            <a:r>
              <a:rPr lang="en-US" sz="1500" dirty="0" err="1"/>
              <a:t>isoline</a:t>
            </a:r>
            <a:r>
              <a:rPr lang="en-US" sz="1500" dirty="0"/>
              <a:t> maps, proportional circle and flow maps</a:t>
            </a:r>
          </a:p>
          <a:p>
            <a:pPr marL="574675" indent="-225425">
              <a:buClr>
                <a:schemeClr val="accent6">
                  <a:lumMod val="75000"/>
                </a:schemeClr>
              </a:buClr>
              <a:buSzPct val="100000"/>
              <a:buFont typeface="Wingdings" panose="05000000000000000000" pitchFamily="2" charset="2"/>
              <a:buChar char="§"/>
            </a:pPr>
            <a:r>
              <a:rPr lang="en-US" sz="1500" b="1" dirty="0" smtClean="0"/>
              <a:t>tables</a:t>
            </a:r>
            <a:r>
              <a:rPr lang="en-US" sz="1500" b="1" dirty="0"/>
              <a:t>, sketches, photos and diagrams</a:t>
            </a:r>
          </a:p>
          <a:p>
            <a:pPr marL="574675" indent="-225425">
              <a:buClr>
                <a:schemeClr val="accent6">
                  <a:lumMod val="75000"/>
                </a:schemeClr>
              </a:buClr>
              <a:buSzPct val="100000"/>
              <a:buFont typeface="Wingdings" panose="05000000000000000000" pitchFamily="2" charset="2"/>
              <a:buChar char="§"/>
            </a:pPr>
            <a:r>
              <a:rPr lang="en-US" sz="1500" b="1" dirty="0" smtClean="0"/>
              <a:t>statistical </a:t>
            </a:r>
            <a:r>
              <a:rPr lang="en-US" sz="1500" b="1" dirty="0"/>
              <a:t>methods </a:t>
            </a:r>
            <a:r>
              <a:rPr lang="en-US" sz="1500" dirty="0"/>
              <a:t>– mean, median, mode, range, </a:t>
            </a:r>
            <a:r>
              <a:rPr lang="en-US" sz="1500" dirty="0" smtClean="0"/>
              <a:t>etc.</a:t>
            </a:r>
            <a:br>
              <a:rPr lang="en-US" sz="1500" dirty="0" smtClean="0"/>
            </a:br>
            <a:r>
              <a:rPr lang="en-US" sz="1500" dirty="0" smtClean="0"/>
              <a:t>Candidates </a:t>
            </a:r>
            <a:r>
              <a:rPr lang="en-US" sz="1500" dirty="0"/>
              <a:t>will gain credit for choice of appropriate skills. The use of computers is allowed in </a:t>
            </a:r>
            <a:r>
              <a:rPr lang="en-US" sz="1500" dirty="0" smtClean="0"/>
              <a:t>the representation </a:t>
            </a:r>
            <a:r>
              <a:rPr lang="en-US" sz="1500" dirty="0"/>
              <a:t>of evidence, although it should be possible to obtain maximum marks by using </a:t>
            </a:r>
            <a:r>
              <a:rPr lang="en-US" sz="1500" dirty="0" err="1" smtClean="0"/>
              <a:t>handdrawn</a:t>
            </a:r>
            <a:r>
              <a:rPr lang="en-US" sz="1500" dirty="0" smtClean="0"/>
              <a:t> graphs</a:t>
            </a:r>
            <a:r>
              <a:rPr lang="en-US" sz="1500" dirty="0"/>
              <a:t>, etc.</a:t>
            </a:r>
          </a:p>
          <a:p>
            <a:pPr marL="342900" indent="-342900">
              <a:buClr>
                <a:schemeClr val="accent6">
                  <a:lumMod val="75000"/>
                </a:schemeClr>
              </a:buClr>
              <a:buSzPct val="100000"/>
              <a:buFont typeface="+mj-lt"/>
              <a:buAutoNum type="alphaLcParenR" startAt="7"/>
            </a:pPr>
            <a:r>
              <a:rPr lang="en-US" sz="1500" b="1" dirty="0" smtClean="0"/>
              <a:t>Analysis </a:t>
            </a:r>
            <a:r>
              <a:rPr lang="en-US" sz="1500" b="1" dirty="0"/>
              <a:t>and interpretation of the </a:t>
            </a:r>
            <a:r>
              <a:rPr lang="en-US" sz="1500" b="1" dirty="0" smtClean="0"/>
              <a:t>data </a:t>
            </a:r>
            <a:r>
              <a:rPr lang="en-US" sz="1500" dirty="0" smtClean="0"/>
              <a:t>- In </a:t>
            </a:r>
            <a:r>
              <a:rPr lang="en-US" sz="1500" dirty="0"/>
              <a:t>this section, all the evidence collected should be thoroughly </a:t>
            </a:r>
            <a:r>
              <a:rPr lang="en-US" sz="1500" dirty="0" err="1"/>
              <a:t>analysed</a:t>
            </a:r>
            <a:r>
              <a:rPr lang="en-US" sz="1500" dirty="0"/>
              <a:t> and interpreted. This is a </a:t>
            </a:r>
            <a:r>
              <a:rPr lang="en-US" sz="1500" dirty="0" smtClean="0"/>
              <a:t>very important </a:t>
            </a:r>
            <a:r>
              <a:rPr lang="en-US" sz="1500" dirty="0"/>
              <a:t>section and carries the highest number of marks in the mark scheme.</a:t>
            </a:r>
          </a:p>
          <a:p>
            <a:pPr marL="342900" indent="-342900">
              <a:buClr>
                <a:schemeClr val="accent6">
                  <a:lumMod val="75000"/>
                </a:schemeClr>
              </a:buClr>
              <a:buSzPct val="100000"/>
              <a:buFont typeface="+mj-lt"/>
              <a:buAutoNum type="alphaLcParenR" startAt="7"/>
            </a:pPr>
            <a:r>
              <a:rPr lang="en-US" sz="1500" b="1" dirty="0" smtClean="0"/>
              <a:t>Evaluation </a:t>
            </a:r>
            <a:r>
              <a:rPr lang="en-US" sz="1500" b="1" dirty="0"/>
              <a:t>and </a:t>
            </a:r>
            <a:r>
              <a:rPr lang="en-US" sz="1500" b="1" dirty="0" smtClean="0"/>
              <a:t>conclusion - </a:t>
            </a:r>
            <a:r>
              <a:rPr lang="en-US" sz="1500" dirty="0" smtClean="0"/>
              <a:t>In </a:t>
            </a:r>
            <a:r>
              <a:rPr lang="en-US" sz="1500" dirty="0"/>
              <a:t>the evaluation of the investigation, the candidate should comment on its usefulness, value and </a:t>
            </a:r>
            <a:r>
              <a:rPr lang="en-US" sz="1500" dirty="0" smtClean="0"/>
              <a:t>what has </a:t>
            </a:r>
            <a:r>
              <a:rPr lang="en-US" sz="1500" dirty="0"/>
              <a:t>been learned by its </a:t>
            </a:r>
            <a:r>
              <a:rPr lang="en-US" sz="1500" dirty="0" smtClean="0"/>
              <a:t>completion. </a:t>
            </a:r>
            <a:br>
              <a:rPr lang="en-US" sz="1500" dirty="0" smtClean="0"/>
            </a:br>
            <a:r>
              <a:rPr lang="en-US" sz="1500" dirty="0" smtClean="0"/>
              <a:t>In </a:t>
            </a:r>
            <a:r>
              <a:rPr lang="en-US" sz="1500" dirty="0"/>
              <a:t>the conclusion, there should be a summary of the findings of the investigation: a ‘drawing together’ </a:t>
            </a:r>
            <a:r>
              <a:rPr lang="en-US" sz="1500" dirty="0" smtClean="0"/>
              <a:t>of all </a:t>
            </a:r>
            <a:r>
              <a:rPr lang="en-US" sz="1500" dirty="0"/>
              <a:t>the various strands of the work in a meaningful manner. The candidate should also refer back to </a:t>
            </a:r>
            <a:r>
              <a:rPr lang="en-US" sz="1500" dirty="0" smtClean="0"/>
              <a:t>the title </a:t>
            </a:r>
            <a:r>
              <a:rPr lang="en-US" sz="1500" dirty="0"/>
              <a:t>and say to what extent they have been able to test their statement or answer their question.</a:t>
            </a:r>
          </a:p>
          <a:p>
            <a:pPr marL="342900" indent="-342900">
              <a:buClr>
                <a:schemeClr val="accent6">
                  <a:lumMod val="75000"/>
                </a:schemeClr>
              </a:buClr>
              <a:buSzPct val="100000"/>
              <a:buFont typeface="+mj-lt"/>
              <a:buAutoNum type="alphaLcParenR" startAt="7"/>
            </a:pPr>
            <a:r>
              <a:rPr lang="en-US" sz="1500" b="1" dirty="0" smtClean="0"/>
              <a:t>Bibliography</a:t>
            </a:r>
            <a:r>
              <a:rPr lang="en-US" sz="1500" b="1" dirty="0"/>
              <a:t>, sources and </a:t>
            </a:r>
            <a:r>
              <a:rPr lang="en-US" sz="1500" b="1" dirty="0" smtClean="0"/>
              <a:t>acknowledgements - </a:t>
            </a:r>
            <a:r>
              <a:rPr lang="en-US" sz="1500" dirty="0" smtClean="0"/>
              <a:t>These </a:t>
            </a:r>
            <a:r>
              <a:rPr lang="en-US" sz="1500" dirty="0"/>
              <a:t>should be listed at the end of the report.</a:t>
            </a:r>
          </a:p>
        </p:txBody>
      </p:sp>
    </p:spTree>
    <p:extLst>
      <p:ext uri="{BB962C8B-B14F-4D97-AF65-F5344CB8AC3E}">
        <p14:creationId xmlns:p14="http://schemas.microsoft.com/office/powerpoint/2010/main" val="356515018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693866"/>
          </a:xfrm>
          <a:prstGeom prst="rect">
            <a:avLst/>
          </a:prstGeom>
        </p:spPr>
        <p:txBody>
          <a:bodyPr wrap="square">
            <a:spAutoFit/>
          </a:bodyPr>
          <a:lstStyle/>
          <a:p>
            <a:pPr>
              <a:buClr>
                <a:schemeClr val="accent6">
                  <a:lumMod val="75000"/>
                </a:schemeClr>
              </a:buClr>
              <a:buSzPct val="100000"/>
            </a:pPr>
            <a:r>
              <a:rPr lang="en-US" sz="1400" b="1" dirty="0" smtClean="0">
                <a:solidFill>
                  <a:srgbClr val="C00000"/>
                </a:solidFill>
              </a:rPr>
              <a:t>7.1 </a:t>
            </a:r>
            <a:r>
              <a:rPr lang="en-US" sz="1400" b="1" dirty="0">
                <a:solidFill>
                  <a:srgbClr val="C00000"/>
                </a:solidFill>
              </a:rPr>
              <a:t>Coursework assessment criteria</a:t>
            </a:r>
          </a:p>
          <a:p>
            <a:pPr marL="342900" indent="-342900">
              <a:buClr>
                <a:schemeClr val="accent6">
                  <a:lumMod val="75000"/>
                </a:schemeClr>
              </a:buClr>
              <a:buSzPct val="80000"/>
              <a:buFont typeface="Arial" panose="020B0604020202020204" pitchFamily="34" charset="0"/>
              <a:buChar char="►"/>
            </a:pPr>
            <a:r>
              <a:rPr lang="en-US" sz="1400" dirty="0"/>
              <a:t>The table below gives a summary of the Coursework mark allocation. The following pages give full details </a:t>
            </a:r>
            <a:r>
              <a:rPr lang="en-US" sz="1400" dirty="0" smtClean="0"/>
              <a:t>of the </a:t>
            </a:r>
            <a:r>
              <a:rPr lang="en-US" sz="1400" dirty="0"/>
              <a:t>Coursework assessment criteria and levels</a:t>
            </a:r>
            <a:r>
              <a:rPr lang="en-US" sz="1400" dirty="0" smtClean="0"/>
              <a:t>.</a:t>
            </a:r>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endParaRPr lang="en-US" sz="1400" dirty="0"/>
          </a:p>
          <a:p>
            <a:pPr marL="342900" indent="-342900">
              <a:buClr>
                <a:schemeClr val="accent6">
                  <a:lumMod val="75000"/>
                </a:schemeClr>
              </a:buClr>
              <a:buSzPct val="80000"/>
              <a:buFont typeface="Arial" panose="020B0604020202020204" pitchFamily="34" charset="0"/>
              <a:buChar char="►"/>
            </a:pPr>
            <a:endParaRPr lang="en-US" sz="1400" dirty="0" smtClean="0"/>
          </a:p>
          <a:p>
            <a:pPr marL="342900" indent="-342900">
              <a:buClr>
                <a:schemeClr val="accent6">
                  <a:lumMod val="75000"/>
                </a:schemeClr>
              </a:buClr>
              <a:buSzPct val="80000"/>
              <a:buFont typeface="Arial" panose="020B0604020202020204" pitchFamily="34" charset="0"/>
              <a:buChar char="►"/>
            </a:pPr>
            <a:r>
              <a:rPr lang="en-US" sz="1400" dirty="0"/>
              <a:t>The Coursework component represents 40% of the total marks for the course.</a:t>
            </a:r>
          </a:p>
          <a:p>
            <a:pPr marL="342900" indent="-342900">
              <a:buClr>
                <a:schemeClr val="accent6">
                  <a:lumMod val="75000"/>
                </a:schemeClr>
              </a:buClr>
              <a:buSzPct val="80000"/>
              <a:buFont typeface="Arial" panose="020B0604020202020204" pitchFamily="34" charset="0"/>
              <a:buChar char="►"/>
            </a:pPr>
            <a:r>
              <a:rPr lang="en-US" sz="1400" dirty="0"/>
              <a:t>Candidates’ marks for Paper 3 Coursework Investigation must be recorded on the Individual Candidate</a:t>
            </a:r>
          </a:p>
          <a:p>
            <a:pPr marL="342900" indent="-342900">
              <a:buClr>
                <a:schemeClr val="accent6">
                  <a:lumMod val="75000"/>
                </a:schemeClr>
              </a:buClr>
              <a:buSzPct val="80000"/>
              <a:buFont typeface="Arial" panose="020B0604020202020204" pitchFamily="34" charset="0"/>
              <a:buChar char="►"/>
            </a:pPr>
            <a:r>
              <a:rPr lang="en-US" sz="1400" dirty="0"/>
              <a:t>Record Card produced by Cambridge. These forms, and the instructions for completing them, may </a:t>
            </a:r>
            <a:r>
              <a:rPr lang="en-US" sz="1400" dirty="0" smtClean="0"/>
              <a:t>be downloaded </a:t>
            </a:r>
            <a:r>
              <a:rPr lang="en-US" sz="1400" dirty="0"/>
              <a:t>from </a:t>
            </a:r>
            <a:r>
              <a:rPr lang="en-US" sz="1400" b="1" dirty="0" smtClean="0">
                <a:hlinkClick r:id="rId3"/>
              </a:rPr>
              <a:t>www.cie.org.uk/samples</a:t>
            </a:r>
            <a:r>
              <a:rPr lang="en-US" sz="1400" dirty="0" smtClean="0"/>
              <a:t>. </a:t>
            </a:r>
            <a:r>
              <a:rPr lang="en-US" sz="1400" dirty="0"/>
              <a:t>The database will ask you for the syllabus code (i.e. </a:t>
            </a:r>
            <a:r>
              <a:rPr lang="en-US" sz="1400" dirty="0" smtClean="0"/>
              <a:t>0471) and </a:t>
            </a:r>
            <a:r>
              <a:rPr lang="en-US" sz="1400" dirty="0"/>
              <a:t>your Centre number, after which it will take you to the correct forms. Follow the instructions </a:t>
            </a:r>
            <a:r>
              <a:rPr lang="en-US" sz="1400" dirty="0" smtClean="0"/>
              <a:t>when completing </a:t>
            </a:r>
            <a:r>
              <a:rPr lang="en-US" sz="1400" dirty="0"/>
              <a:t>each form.</a:t>
            </a:r>
          </a:p>
        </p:txBody>
      </p:sp>
      <p:graphicFrame>
        <p:nvGraphicFramePr>
          <p:cNvPr id="2" name="Table 1"/>
          <p:cNvGraphicFramePr>
            <a:graphicFrameLocks noGrp="1"/>
          </p:cNvGraphicFramePr>
          <p:nvPr>
            <p:extLst>
              <p:ext uri="{D42A27DB-BD31-4B8C-83A1-F6EECF244321}">
                <p14:modId xmlns:p14="http://schemas.microsoft.com/office/powerpoint/2010/main" val="3825434563"/>
              </p:ext>
            </p:extLst>
          </p:nvPr>
        </p:nvGraphicFramePr>
        <p:xfrm>
          <a:off x="179512" y="1844824"/>
          <a:ext cx="8712966" cy="3514893"/>
        </p:xfrm>
        <a:graphic>
          <a:graphicData uri="http://schemas.openxmlformats.org/drawingml/2006/table">
            <a:tbl>
              <a:tblPr firstRow="1" bandRow="1">
                <a:tableStyleId>{93296810-A885-4BE3-A3E7-6D5BEEA58F35}</a:tableStyleId>
              </a:tblPr>
              <a:tblGrid>
                <a:gridCol w="1872208"/>
                <a:gridCol w="1728192"/>
                <a:gridCol w="1944216"/>
                <a:gridCol w="1080120"/>
                <a:gridCol w="864096"/>
                <a:gridCol w="1224134"/>
              </a:tblGrid>
              <a:tr h="387058">
                <a:tc gridSpan="2">
                  <a:txBody>
                    <a:bodyPr/>
                    <a:lstStyle/>
                    <a:p>
                      <a:r>
                        <a:rPr lang="en-US" sz="1200" dirty="0" smtClean="0">
                          <a:latin typeface="Arial" panose="020B0604020202020204" pitchFamily="34" charset="0"/>
                          <a:cs typeface="Arial" panose="020B0604020202020204" pitchFamily="34" charset="0"/>
                        </a:rPr>
                        <a:t>Coursework marking criteria</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Coursework</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assessment</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Objectives</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Number</a:t>
                      </a:r>
                    </a:p>
                    <a:p>
                      <a:r>
                        <a:rPr lang="en-US" sz="1200" dirty="0" smtClean="0">
                          <a:latin typeface="Arial" panose="020B0604020202020204" pitchFamily="34" charset="0"/>
                          <a:cs typeface="Arial" panose="020B0604020202020204" pitchFamily="34" charset="0"/>
                        </a:rPr>
                        <a:t>of criteria</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Number</a:t>
                      </a:r>
                    </a:p>
                    <a:p>
                      <a:r>
                        <a:rPr lang="en-US" sz="1200" dirty="0" smtClean="0">
                          <a:latin typeface="Arial" panose="020B0604020202020204" pitchFamily="34" charset="0"/>
                          <a:cs typeface="Arial" panose="020B0604020202020204" pitchFamily="34" charset="0"/>
                        </a:rPr>
                        <a:t>of levels</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Total</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marks</a:t>
                      </a:r>
                    </a:p>
                    <a:p>
                      <a:r>
                        <a:rPr lang="en-US" sz="1200" dirty="0" smtClean="0">
                          <a:latin typeface="Arial" panose="020B0604020202020204" pitchFamily="34" charset="0"/>
                          <a:cs typeface="Arial" panose="020B0604020202020204" pitchFamily="34" charset="0"/>
                        </a:rPr>
                        <a:t>Available</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00" dirty="0" smtClean="0">
                          <a:latin typeface="Arial" panose="020B0604020202020204" pitchFamily="34" charset="0"/>
                          <a:cs typeface="Arial" panose="020B0604020202020204" pitchFamily="34" charset="0"/>
                        </a:rPr>
                        <a:t>1. Knowledge with</a:t>
                      </a:r>
                    </a:p>
                    <a:p>
                      <a:r>
                        <a:rPr lang="en-US" sz="1400" dirty="0" smtClean="0">
                          <a:latin typeface="Arial" panose="020B0604020202020204" pitchFamily="34" charset="0"/>
                          <a:cs typeface="Arial" panose="020B0604020202020204" pitchFamily="34" charset="0"/>
                        </a:rPr>
                        <a:t>Understanding</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1(a)–1(c)</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9</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2743">
                <a:tc rowSpan="2">
                  <a:txBody>
                    <a:bodyPr/>
                    <a:lstStyle/>
                    <a:p>
                      <a:r>
                        <a:rPr lang="en-US" sz="1400" dirty="0" smtClean="0">
                          <a:latin typeface="Arial" panose="020B0604020202020204" pitchFamily="34" charset="0"/>
                          <a:cs typeface="Arial" panose="020B0604020202020204" pitchFamily="34" charset="0"/>
                        </a:rPr>
                        <a:t>2. Investigative</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skills and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representation of</a:t>
                      </a:r>
                    </a:p>
                    <a:p>
                      <a:r>
                        <a:rPr lang="en-US" sz="1400" dirty="0" smtClean="0">
                          <a:latin typeface="Arial" panose="020B0604020202020204" pitchFamily="34" charset="0"/>
                          <a:cs typeface="Arial" panose="020B0604020202020204" pitchFamily="34" charset="0"/>
                        </a:rPr>
                        <a:t>Evidence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i</a:t>
                      </a:r>
                      <a:r>
                        <a:rPr lang="en-US" sz="1200" dirty="0" smtClean="0">
                          <a:latin typeface="Arial" panose="020B0604020202020204" pitchFamily="34" charset="0"/>
                          <a:cs typeface="Arial" panose="020B0604020202020204" pitchFamily="34" charset="0"/>
                        </a:rPr>
                        <a:t>) Observation</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and collection</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of evidence</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2(a)–2(c)</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9</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1881">
                <a:tc vMerge="1">
                  <a:txBody>
                    <a:bodyPr/>
                    <a:lstStyle/>
                    <a:p>
                      <a:endParaRPr lang="en-US"/>
                    </a:p>
                  </a:txBody>
                  <a:tcPr/>
                </a:tc>
                <a:tc>
                  <a:txBody>
                    <a:bodyPr/>
                    <a:lstStyle/>
                    <a:p>
                      <a:r>
                        <a:rPr lang="en-US" sz="1200" dirty="0" smtClean="0">
                          <a:latin typeface="Arial" panose="020B0604020202020204" pitchFamily="34" charset="0"/>
                          <a:cs typeface="Arial" panose="020B0604020202020204" pitchFamily="34" charset="0"/>
                        </a:rPr>
                        <a:t>(ii) Organisation and</a:t>
                      </a:r>
                    </a:p>
                    <a:p>
                      <a:r>
                        <a:rPr lang="en-US" sz="1200" dirty="0" smtClean="0">
                          <a:latin typeface="Arial" panose="020B0604020202020204" pitchFamily="34" charset="0"/>
                          <a:cs typeface="Arial" panose="020B0604020202020204" pitchFamily="34" charset="0"/>
                        </a:rPr>
                        <a:t>representation of</a:t>
                      </a:r>
                    </a:p>
                    <a:p>
                      <a:r>
                        <a:rPr lang="en-US" sz="1200" dirty="0" smtClean="0">
                          <a:latin typeface="Arial" panose="020B0604020202020204" pitchFamily="34" charset="0"/>
                          <a:cs typeface="Arial" panose="020B0604020202020204" pitchFamily="34" charset="0"/>
                        </a:rPr>
                        <a:t>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2(d)–2(f)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9</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9293">
                <a:tc>
                  <a:txBody>
                    <a:bodyPr/>
                    <a:lstStyle/>
                    <a:p>
                      <a:r>
                        <a:rPr lang="en-US" sz="1400" dirty="0" smtClean="0">
                          <a:latin typeface="Arial" panose="020B0604020202020204" pitchFamily="34" charset="0"/>
                          <a:cs typeface="Arial" panose="020B0604020202020204" pitchFamily="34" charset="0"/>
                        </a:rPr>
                        <a:t>3. Interpretation and Analysis of</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Evidence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400" b="0" i="0" u="none" strike="noStrike" kern="1200" baseline="0" dirty="0" smtClean="0">
                          <a:solidFill>
                            <a:schemeClr val="dk1"/>
                          </a:solidFill>
                          <a:latin typeface="+mn-lt"/>
                          <a:ea typeface="+mn-ea"/>
                          <a:cs typeface="+mn-cs"/>
                        </a:rPr>
                        <a:t>3(a)–3(g)</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7</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21</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00" dirty="0" smtClean="0">
                          <a:latin typeface="Arial" panose="020B0604020202020204" pitchFamily="34" charset="0"/>
                          <a:cs typeface="Arial" panose="020B0604020202020204" pitchFamily="34" charset="0"/>
                        </a:rPr>
                        <a:t>4. Evaluation and</a:t>
                      </a:r>
                    </a:p>
                    <a:p>
                      <a:r>
                        <a:rPr lang="en-US" sz="1400" dirty="0" smtClean="0">
                          <a:latin typeface="Arial" panose="020B0604020202020204" pitchFamily="34" charset="0"/>
                          <a:cs typeface="Arial" panose="020B0604020202020204" pitchFamily="34" charset="0"/>
                        </a:rPr>
                        <a:t>conclusions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400" b="0" i="0" u="none" strike="noStrike" kern="1200" baseline="0" dirty="0" smtClean="0">
                          <a:solidFill>
                            <a:schemeClr val="dk1"/>
                          </a:solidFill>
                          <a:latin typeface="+mn-lt"/>
                          <a:ea typeface="+mn-ea"/>
                          <a:cs typeface="+mn-cs"/>
                        </a:rPr>
                        <a:t>4(a)–4(d)</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4</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12</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8039">
                <a:tc gridSpan="5">
                  <a:txBody>
                    <a:bodyPr/>
                    <a:lstStyle/>
                    <a:p>
                      <a:r>
                        <a:rPr lang="en-US" sz="1400" b="1" dirty="0" smtClean="0">
                          <a:latin typeface="Arial" panose="020B0604020202020204" pitchFamily="34" charset="0"/>
                          <a:cs typeface="Arial" panose="020B0604020202020204" pitchFamily="34" charset="0"/>
                        </a:rPr>
                        <a:t>Total marks</a:t>
                      </a:r>
                      <a:endParaRPr lang="en-US"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anose="020B0604020202020204" pitchFamily="34" charset="0"/>
                          <a:cs typeface="Arial" panose="020B0604020202020204" pitchFamily="34" charset="0"/>
                        </a:rPr>
                        <a:t>60</a:t>
                      </a:r>
                      <a:endParaRPr lang="en-US" sz="12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Tree>
    <p:extLst>
      <p:ext uri="{BB962C8B-B14F-4D97-AF65-F5344CB8AC3E}">
        <p14:creationId xmlns:p14="http://schemas.microsoft.com/office/powerpoint/2010/main" val="371526725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353943"/>
          </a:xfrm>
          <a:prstGeom prst="rect">
            <a:avLst/>
          </a:prstGeom>
        </p:spPr>
        <p:txBody>
          <a:bodyPr wrap="square">
            <a:spAutoFit/>
          </a:bodyPr>
          <a:lstStyle/>
          <a:p>
            <a:pPr>
              <a:buClr>
                <a:schemeClr val="accent6">
                  <a:lumMod val="75000"/>
                </a:schemeClr>
              </a:buClr>
              <a:buSzPct val="100000"/>
            </a:pPr>
            <a:r>
              <a:rPr lang="en-US" sz="1700" b="1" dirty="0" smtClean="0">
                <a:solidFill>
                  <a:srgbClr val="C00000"/>
                </a:solidFill>
              </a:rPr>
              <a:t>1</a:t>
            </a:r>
            <a:r>
              <a:rPr lang="en-US" sz="1700" b="1" dirty="0">
                <a:solidFill>
                  <a:srgbClr val="C00000"/>
                </a:solidFill>
              </a:rPr>
              <a:t>. Knowledge with understanding (9 marks)</a:t>
            </a:r>
          </a:p>
        </p:txBody>
      </p:sp>
      <p:graphicFrame>
        <p:nvGraphicFramePr>
          <p:cNvPr id="2" name="Table 1"/>
          <p:cNvGraphicFramePr>
            <a:graphicFrameLocks noGrp="1"/>
          </p:cNvGraphicFramePr>
          <p:nvPr>
            <p:extLst>
              <p:ext uri="{D42A27DB-BD31-4B8C-83A1-F6EECF244321}">
                <p14:modId xmlns:p14="http://schemas.microsoft.com/office/powerpoint/2010/main" val="659916876"/>
              </p:ext>
            </p:extLst>
          </p:nvPr>
        </p:nvGraphicFramePr>
        <p:xfrm>
          <a:off x="179512" y="1547936"/>
          <a:ext cx="8712966" cy="5059680"/>
        </p:xfrm>
        <a:graphic>
          <a:graphicData uri="http://schemas.openxmlformats.org/drawingml/2006/table">
            <a:tbl>
              <a:tblPr firstRow="1" bandRow="1">
                <a:tableStyleId>{93296810-A885-4BE3-A3E7-6D5BEEA58F35}</a:tableStyleId>
              </a:tblPr>
              <a:tblGrid>
                <a:gridCol w="1296144"/>
                <a:gridCol w="1584176"/>
                <a:gridCol w="1872208"/>
                <a:gridCol w="1800200"/>
                <a:gridCol w="2160238"/>
              </a:tblGrid>
              <a:tr h="387058">
                <a:tc>
                  <a:txBody>
                    <a:bodyPr/>
                    <a:lstStyle/>
                    <a:p>
                      <a:r>
                        <a:rPr lang="en-US" sz="1400" dirty="0" smtClean="0">
                          <a:latin typeface="Arial" panose="020B0604020202020204" pitchFamily="34" charset="0"/>
                          <a:cs typeface="Arial" panose="020B0604020202020204" pitchFamily="34" charset="0"/>
                        </a:rPr>
                        <a:t>Assessment</a:t>
                      </a:r>
                    </a:p>
                    <a:p>
                      <a:r>
                        <a:rPr lang="en-US" sz="1400" dirty="0" smtClean="0">
                          <a:latin typeface="Arial" panose="020B0604020202020204" pitchFamily="34" charset="0"/>
                          <a:cs typeface="Arial" panose="020B0604020202020204" pitchFamily="34" charset="0"/>
                        </a:rPr>
                        <a:t>objective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Criteria</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1</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2</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3</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600" dirty="0" smtClean="0">
                          <a:latin typeface="Arial" panose="020B0604020202020204" pitchFamily="34" charset="0"/>
                          <a:cs typeface="Arial" panose="020B0604020202020204" pitchFamily="34" charset="0"/>
                        </a:rPr>
                        <a:t>1(a)</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General application</a:t>
                      </a:r>
                    </a:p>
                    <a:p>
                      <a:pPr algn="l"/>
                      <a:r>
                        <a:rPr lang="en-US" sz="1400" dirty="0" smtClean="0">
                          <a:latin typeface="Arial" panose="020B0604020202020204" pitchFamily="34" charset="0"/>
                          <a:cs typeface="Arial" panose="020B0604020202020204" pitchFamily="34" charset="0"/>
                        </a:rPr>
                        <a:t>of knowledge with</a:t>
                      </a:r>
                    </a:p>
                    <a:p>
                      <a:pPr algn="l"/>
                      <a:r>
                        <a:rPr lang="en-US" sz="1400" dirty="0" smtClean="0">
                          <a:latin typeface="Arial" panose="020B0604020202020204" pitchFamily="34" charset="0"/>
                          <a:cs typeface="Arial" panose="020B0604020202020204" pitchFamily="34" charset="0"/>
                        </a:rPr>
                        <a:t>understanding.</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Very limited</a:t>
                      </a:r>
                    </a:p>
                    <a:p>
                      <a:pPr algn="l"/>
                      <a:r>
                        <a:rPr lang="en-US" sz="1400" dirty="0" smtClean="0">
                          <a:latin typeface="Arial" panose="020B0604020202020204" pitchFamily="34" charset="0"/>
                          <a:cs typeface="Arial" panose="020B0604020202020204" pitchFamily="34" charset="0"/>
                        </a:rPr>
                        <a:t>throughout the</a:t>
                      </a:r>
                    </a:p>
                    <a:p>
                      <a:pPr algn="l"/>
                      <a:r>
                        <a:rPr lang="en-US" sz="1400" dirty="0" smtClean="0">
                          <a:latin typeface="Arial" panose="020B0604020202020204" pitchFamily="34" charset="0"/>
                          <a:cs typeface="Arial" panose="020B0604020202020204" pitchFamily="34" charset="0"/>
                        </a:rPr>
                        <a:t>investigation.</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Some basic</a:t>
                      </a:r>
                    </a:p>
                    <a:p>
                      <a:pPr algn="l"/>
                      <a:r>
                        <a:rPr lang="en-US" sz="1400" dirty="0" smtClean="0">
                          <a:latin typeface="Arial" panose="020B0604020202020204" pitchFamily="34" charset="0"/>
                          <a:cs typeface="Arial" panose="020B0604020202020204" pitchFamily="34" charset="0"/>
                        </a:rPr>
                        <a:t>knowledge and</a:t>
                      </a:r>
                    </a:p>
                    <a:p>
                      <a:pPr algn="l"/>
                      <a:r>
                        <a:rPr lang="en-US" sz="1400" dirty="0" smtClean="0">
                          <a:latin typeface="Arial" panose="020B0604020202020204" pitchFamily="34" charset="0"/>
                          <a:cs typeface="Arial" panose="020B0604020202020204" pitchFamily="34" charset="0"/>
                        </a:rPr>
                        <a:t>understanding is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evident at several</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stages of the</a:t>
                      </a:r>
                    </a:p>
                    <a:p>
                      <a:pPr algn="l"/>
                      <a:r>
                        <a:rPr lang="en-US" sz="1400" dirty="0" smtClean="0">
                          <a:latin typeface="Arial" panose="020B0604020202020204" pitchFamily="34" charset="0"/>
                          <a:cs typeface="Arial" panose="020B0604020202020204" pitchFamily="34" charset="0"/>
                        </a:rPr>
                        <a:t>investigation.</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Sound basic</a:t>
                      </a:r>
                    </a:p>
                    <a:p>
                      <a:pPr algn="l"/>
                      <a:r>
                        <a:rPr lang="en-US" sz="1400" dirty="0" smtClean="0">
                          <a:latin typeface="Arial" panose="020B0604020202020204" pitchFamily="34" charset="0"/>
                          <a:cs typeface="Arial" panose="020B0604020202020204" pitchFamily="34" charset="0"/>
                        </a:rPr>
                        <a:t>knowledge and</a:t>
                      </a:r>
                    </a:p>
                    <a:p>
                      <a:pPr algn="l"/>
                      <a:r>
                        <a:rPr lang="en-US" sz="1400" dirty="0" smtClean="0">
                          <a:latin typeface="Arial" panose="020B0604020202020204" pitchFamily="34" charset="0"/>
                          <a:cs typeface="Arial" panose="020B0604020202020204" pitchFamily="34" charset="0"/>
                        </a:rPr>
                        <a:t>understanding is</a:t>
                      </a:r>
                    </a:p>
                    <a:p>
                      <a:pPr algn="l"/>
                      <a:r>
                        <a:rPr lang="en-US" sz="1400" dirty="0" smtClean="0">
                          <a:latin typeface="Arial" panose="020B0604020202020204" pitchFamily="34" charset="0"/>
                          <a:cs typeface="Arial" panose="020B0604020202020204" pitchFamily="34" charset="0"/>
                        </a:rPr>
                        <a:t>evident throughout</a:t>
                      </a:r>
                    </a:p>
                    <a:p>
                      <a:pPr algn="l"/>
                      <a:r>
                        <a:rPr lang="en-US" sz="1400" dirty="0" smtClean="0">
                          <a:latin typeface="Arial" panose="020B0604020202020204" pitchFamily="34" charset="0"/>
                          <a:cs typeface="Arial" panose="020B0604020202020204" pitchFamily="34" charset="0"/>
                        </a:rPr>
                        <a:t>the investigation.</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600" dirty="0" smtClean="0">
                          <a:latin typeface="Arial" panose="020B0604020202020204" pitchFamily="34" charset="0"/>
                          <a:cs typeface="Arial" panose="020B0604020202020204" pitchFamily="34" charset="0"/>
                        </a:rPr>
                        <a:t>1(b)</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Connection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between key ideas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of the course and</a:t>
                      </a:r>
                    </a:p>
                    <a:p>
                      <a:pPr algn="l"/>
                      <a:r>
                        <a:rPr lang="en-US" sz="1400" dirty="0" smtClean="0">
                          <a:latin typeface="Arial" panose="020B0604020202020204" pitchFamily="34" charset="0"/>
                          <a:cs typeface="Arial" panose="020B0604020202020204" pitchFamily="34" charset="0"/>
                        </a:rPr>
                        <a:t>the aims of the</a:t>
                      </a:r>
                    </a:p>
                    <a:p>
                      <a:pPr algn="l"/>
                      <a:r>
                        <a:rPr lang="en-US" sz="1400" dirty="0" smtClean="0">
                          <a:latin typeface="Arial" panose="020B0604020202020204" pitchFamily="34" charset="0"/>
                          <a:cs typeface="Arial" panose="020B0604020202020204" pitchFamily="34" charset="0"/>
                        </a:rPr>
                        <a:t>investigation.</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Very few, if any,</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links between the</a:t>
                      </a:r>
                    </a:p>
                    <a:p>
                      <a:pPr algn="l"/>
                      <a:r>
                        <a:rPr lang="en-US" sz="1400" dirty="0" smtClean="0">
                          <a:latin typeface="Arial" panose="020B0604020202020204" pitchFamily="34" charset="0"/>
                          <a:cs typeface="Arial" panose="020B0604020202020204" pitchFamily="34" charset="0"/>
                        </a:rPr>
                        <a:t>purpose of the</a:t>
                      </a:r>
                    </a:p>
                    <a:p>
                      <a:pPr algn="l"/>
                      <a:r>
                        <a:rPr lang="en-US" sz="1400" dirty="0" smtClean="0">
                          <a:latin typeface="Arial" panose="020B0604020202020204" pitchFamily="34" charset="0"/>
                          <a:cs typeface="Arial" panose="020B0604020202020204" pitchFamily="34" charset="0"/>
                        </a:rPr>
                        <a:t>investigation and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key ideas of the</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course.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Some links between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the purpose of the</a:t>
                      </a:r>
                    </a:p>
                    <a:p>
                      <a:pPr algn="l"/>
                      <a:r>
                        <a:rPr lang="en-US" sz="1400" dirty="0" smtClean="0">
                          <a:latin typeface="Arial" panose="020B0604020202020204" pitchFamily="34" charset="0"/>
                          <a:cs typeface="Arial" panose="020B0604020202020204" pitchFamily="34" charset="0"/>
                        </a:rPr>
                        <a:t>investigation and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key ideas of the</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course.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Clear, well developed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links</a:t>
                      </a:r>
                    </a:p>
                    <a:p>
                      <a:pPr algn="l"/>
                      <a:r>
                        <a:rPr lang="en-US" sz="1400" dirty="0" smtClean="0">
                          <a:latin typeface="Arial" panose="020B0604020202020204" pitchFamily="34" charset="0"/>
                          <a:cs typeface="Arial" panose="020B0604020202020204" pitchFamily="34" charset="0"/>
                        </a:rPr>
                        <a:t>between the</a:t>
                      </a:r>
                    </a:p>
                    <a:p>
                      <a:pPr algn="l"/>
                      <a:r>
                        <a:rPr lang="en-US" sz="1400" dirty="0" smtClean="0">
                          <a:latin typeface="Arial" panose="020B0604020202020204" pitchFamily="34" charset="0"/>
                          <a:cs typeface="Arial" panose="020B0604020202020204" pitchFamily="34" charset="0"/>
                        </a:rPr>
                        <a:t>purpose of the</a:t>
                      </a:r>
                    </a:p>
                    <a:p>
                      <a:pPr algn="l"/>
                      <a:r>
                        <a:rPr lang="en-US" sz="1400" dirty="0" smtClean="0">
                          <a:latin typeface="Arial" panose="020B0604020202020204" pitchFamily="34" charset="0"/>
                          <a:cs typeface="Arial" panose="020B0604020202020204" pitchFamily="34" charset="0"/>
                        </a:rPr>
                        <a:t>investigation and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key ideas of the</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course.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600" dirty="0" smtClean="0">
                          <a:latin typeface="Arial" panose="020B0604020202020204" pitchFamily="34" charset="0"/>
                          <a:cs typeface="Arial" panose="020B0604020202020204" pitchFamily="34" charset="0"/>
                        </a:rPr>
                        <a:t>1(c)</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Use of appropriate</a:t>
                      </a:r>
                    </a:p>
                    <a:p>
                      <a:pPr algn="l"/>
                      <a:r>
                        <a:rPr lang="en-US" sz="1400" dirty="0" smtClean="0">
                          <a:latin typeface="Arial" panose="020B0604020202020204" pitchFamily="34" charset="0"/>
                          <a:cs typeface="Arial" panose="020B0604020202020204" pitchFamily="34" charset="0"/>
                        </a:rPr>
                        <a:t>terminology and</a:t>
                      </a:r>
                    </a:p>
                    <a:p>
                      <a:pPr algn="l"/>
                      <a:r>
                        <a:rPr lang="en-US" sz="1400" dirty="0" smtClean="0">
                          <a:latin typeface="Arial" panose="020B0604020202020204" pitchFamily="34" charset="0"/>
                          <a:cs typeface="Arial" panose="020B0604020202020204" pitchFamily="34" charset="0"/>
                        </a:rPr>
                        <a:t>Understanding</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of concepts and</a:t>
                      </a:r>
                    </a:p>
                    <a:p>
                      <a:pPr algn="l"/>
                      <a:r>
                        <a:rPr lang="en-US" sz="1400" dirty="0" smtClean="0">
                          <a:latin typeface="Arial" panose="020B0604020202020204" pitchFamily="34" charset="0"/>
                          <a:cs typeface="Arial" panose="020B0604020202020204" pitchFamily="34" charset="0"/>
                        </a:rPr>
                        <a:t>principles.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Poor use of</a:t>
                      </a:r>
                    </a:p>
                    <a:p>
                      <a:pPr algn="l"/>
                      <a:r>
                        <a:rPr lang="en-US" sz="1400" dirty="0" smtClean="0">
                          <a:latin typeface="Arial" panose="020B0604020202020204" pitchFamily="34" charset="0"/>
                          <a:cs typeface="Arial" panose="020B0604020202020204" pitchFamily="34" charset="0"/>
                        </a:rPr>
                        <a:t>terminology, which</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is sometimes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inappropriate.</a:t>
                      </a:r>
                    </a:p>
                    <a:p>
                      <a:pPr algn="l"/>
                      <a:r>
                        <a:rPr lang="en-US" sz="1400" dirty="0" smtClean="0">
                          <a:latin typeface="Arial" panose="020B0604020202020204" pitchFamily="34" charset="0"/>
                          <a:cs typeface="Arial" panose="020B0604020202020204" pitchFamily="34" charset="0"/>
                        </a:rPr>
                        <a:t>Limited</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understanding of</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relevant concepts</a:t>
                      </a:r>
                    </a:p>
                    <a:p>
                      <a:pPr algn="l"/>
                      <a:r>
                        <a:rPr lang="en-US" sz="1400" dirty="0" smtClean="0">
                          <a:latin typeface="Arial" panose="020B0604020202020204" pitchFamily="34" charset="0"/>
                          <a:cs typeface="Arial" panose="020B0604020202020204" pitchFamily="34" charset="0"/>
                        </a:rPr>
                        <a:t>and principles.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Wider use of</a:t>
                      </a:r>
                    </a:p>
                    <a:p>
                      <a:pPr algn="l"/>
                      <a:r>
                        <a:rPr lang="en-US" sz="1400" dirty="0" smtClean="0">
                          <a:latin typeface="Arial" panose="020B0604020202020204" pitchFamily="34" charset="0"/>
                          <a:cs typeface="Arial" panose="020B0604020202020204" pitchFamily="34" charset="0"/>
                        </a:rPr>
                        <a:t>terminology, with</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greater accuracy.</a:t>
                      </a:r>
                    </a:p>
                    <a:p>
                      <a:pPr algn="l"/>
                      <a:r>
                        <a:rPr lang="en-US" sz="1400" dirty="0" smtClean="0">
                          <a:latin typeface="Arial" panose="020B0604020202020204" pitchFamily="34" charset="0"/>
                          <a:cs typeface="Arial" panose="020B0604020202020204" pitchFamily="34" charset="0"/>
                        </a:rPr>
                        <a:t>Most relevant</a:t>
                      </a:r>
                    </a:p>
                    <a:p>
                      <a:pPr algn="l"/>
                      <a:r>
                        <a:rPr lang="en-US" sz="1400" dirty="0" smtClean="0">
                          <a:latin typeface="Arial" panose="020B0604020202020204" pitchFamily="34" charset="0"/>
                          <a:cs typeface="Arial" panose="020B0604020202020204" pitchFamily="34" charset="0"/>
                        </a:rPr>
                        <a:t>concepts and</a:t>
                      </a:r>
                    </a:p>
                    <a:p>
                      <a:pPr algn="l"/>
                      <a:r>
                        <a:rPr lang="en-US" sz="1400" dirty="0" smtClean="0">
                          <a:latin typeface="Arial" panose="020B0604020202020204" pitchFamily="34" charset="0"/>
                          <a:cs typeface="Arial" panose="020B0604020202020204" pitchFamily="34" charset="0"/>
                        </a:rPr>
                        <a:t>principles</a:t>
                      </a:r>
                    </a:p>
                    <a:p>
                      <a:pPr algn="l"/>
                      <a:r>
                        <a:rPr lang="en-US" sz="1400" dirty="0" smtClean="0">
                          <a:latin typeface="Arial" panose="020B0604020202020204" pitchFamily="34" charset="0"/>
                          <a:cs typeface="Arial" panose="020B0604020202020204" pitchFamily="34" charset="0"/>
                        </a:rPr>
                        <a:t>understood.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dirty="0" smtClean="0">
                          <a:latin typeface="Arial" panose="020B0604020202020204" pitchFamily="34" charset="0"/>
                          <a:cs typeface="Arial" panose="020B0604020202020204" pitchFamily="34" charset="0"/>
                        </a:rPr>
                        <a:t>Full explanation and</a:t>
                      </a:r>
                    </a:p>
                    <a:p>
                      <a:pPr algn="l"/>
                      <a:r>
                        <a:rPr lang="en-US" sz="1400" dirty="0" smtClean="0">
                          <a:latin typeface="Arial" panose="020B0604020202020204" pitchFamily="34" charset="0"/>
                          <a:cs typeface="Arial" panose="020B0604020202020204" pitchFamily="34" charset="0"/>
                        </a:rPr>
                        <a:t>good, accurate use</a:t>
                      </a:r>
                    </a:p>
                    <a:p>
                      <a:pPr algn="l"/>
                      <a:r>
                        <a:rPr lang="en-US" sz="1400" dirty="0" smtClean="0">
                          <a:latin typeface="Arial" panose="020B0604020202020204" pitchFamily="34" charset="0"/>
                          <a:cs typeface="Arial" panose="020B0604020202020204" pitchFamily="34" charset="0"/>
                        </a:rPr>
                        <a:t>of terminology.</a:t>
                      </a:r>
                    </a:p>
                    <a:p>
                      <a:pPr algn="l"/>
                      <a:r>
                        <a:rPr lang="en-US" sz="1400" dirty="0" smtClean="0">
                          <a:latin typeface="Arial" panose="020B0604020202020204" pitchFamily="34" charset="0"/>
                          <a:cs typeface="Arial" panose="020B0604020202020204" pitchFamily="34" charset="0"/>
                        </a:rPr>
                        <a:t>Full understanding</a:t>
                      </a:r>
                    </a:p>
                    <a:p>
                      <a:pPr algn="l"/>
                      <a:r>
                        <a:rPr lang="en-US" sz="1400" dirty="0" smtClean="0">
                          <a:latin typeface="Arial" panose="020B0604020202020204" pitchFamily="34" charset="0"/>
                          <a:cs typeface="Arial" panose="020B0604020202020204" pitchFamily="34" charset="0"/>
                        </a:rPr>
                        <a:t>of relevant concepts</a:t>
                      </a:r>
                    </a:p>
                    <a:p>
                      <a:pPr algn="l"/>
                      <a:r>
                        <a:rPr lang="en-US" sz="1400" dirty="0" smtClean="0">
                          <a:latin typeface="Arial" panose="020B0604020202020204" pitchFamily="34" charset="0"/>
                          <a:cs typeface="Arial" panose="020B0604020202020204" pitchFamily="34" charset="0"/>
                        </a:rPr>
                        <a:t>and principles.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Tree>
    <p:extLst>
      <p:ext uri="{BB962C8B-B14F-4D97-AF65-F5344CB8AC3E}">
        <p14:creationId xmlns:p14="http://schemas.microsoft.com/office/powerpoint/2010/main" val="132098580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615553"/>
          </a:xfrm>
          <a:prstGeom prst="rect">
            <a:avLst/>
          </a:prstGeom>
        </p:spPr>
        <p:txBody>
          <a:bodyPr wrap="square">
            <a:spAutoFit/>
          </a:bodyPr>
          <a:lstStyle/>
          <a:p>
            <a:pPr>
              <a:buClr>
                <a:schemeClr val="accent6">
                  <a:lumMod val="75000"/>
                </a:schemeClr>
              </a:buClr>
              <a:buSzPct val="100000"/>
            </a:pPr>
            <a:r>
              <a:rPr lang="en-US" sz="1700" b="1" dirty="0" smtClean="0">
                <a:solidFill>
                  <a:srgbClr val="C00000"/>
                </a:solidFill>
              </a:rPr>
              <a:t>2</a:t>
            </a:r>
            <a:r>
              <a:rPr lang="en-US" sz="1700" b="1" dirty="0">
                <a:solidFill>
                  <a:srgbClr val="C00000"/>
                </a:solidFill>
              </a:rPr>
              <a:t>. Investigative skills and representation of </a:t>
            </a:r>
            <a:r>
              <a:rPr lang="en-US" sz="1700" b="1" dirty="0" smtClean="0">
                <a:solidFill>
                  <a:srgbClr val="C00000"/>
                </a:solidFill>
              </a:rPr>
              <a:t>evidence - </a:t>
            </a:r>
            <a:r>
              <a:rPr lang="en-US" sz="1700" b="1" dirty="0" smtClean="0"/>
              <a:t>2</a:t>
            </a:r>
            <a:r>
              <a:rPr lang="en-US" sz="1700" b="1" dirty="0"/>
              <a:t>.(</a:t>
            </a:r>
            <a:r>
              <a:rPr lang="en-US" sz="1700" b="1" dirty="0" err="1"/>
              <a:t>i</a:t>
            </a:r>
            <a:r>
              <a:rPr lang="en-US" sz="1700" b="1" dirty="0"/>
              <a:t>) Observation and collection of evidence (9 marks)</a:t>
            </a:r>
          </a:p>
        </p:txBody>
      </p:sp>
      <p:graphicFrame>
        <p:nvGraphicFramePr>
          <p:cNvPr id="2" name="Table 1"/>
          <p:cNvGraphicFramePr>
            <a:graphicFrameLocks noGrp="1"/>
          </p:cNvGraphicFramePr>
          <p:nvPr>
            <p:extLst>
              <p:ext uri="{D42A27DB-BD31-4B8C-83A1-F6EECF244321}">
                <p14:modId xmlns:p14="http://schemas.microsoft.com/office/powerpoint/2010/main" val="935318023"/>
              </p:ext>
            </p:extLst>
          </p:nvPr>
        </p:nvGraphicFramePr>
        <p:xfrm>
          <a:off x="179512" y="1700808"/>
          <a:ext cx="8712966" cy="4943856"/>
        </p:xfrm>
        <a:graphic>
          <a:graphicData uri="http://schemas.openxmlformats.org/drawingml/2006/table">
            <a:tbl>
              <a:tblPr firstRow="1" bandRow="1">
                <a:tableStyleId>{93296810-A885-4BE3-A3E7-6D5BEEA58F35}</a:tableStyleId>
              </a:tblPr>
              <a:tblGrid>
                <a:gridCol w="1296144"/>
                <a:gridCol w="1584176"/>
                <a:gridCol w="1872208"/>
                <a:gridCol w="1800200"/>
                <a:gridCol w="2160238"/>
              </a:tblGrid>
              <a:tr h="387058">
                <a:tc>
                  <a:txBody>
                    <a:bodyPr/>
                    <a:lstStyle/>
                    <a:p>
                      <a:r>
                        <a:rPr lang="en-US" sz="1420" dirty="0" smtClean="0">
                          <a:latin typeface="Arial" panose="020B0604020202020204" pitchFamily="34" charset="0"/>
                          <a:cs typeface="Arial" panose="020B0604020202020204" pitchFamily="34" charset="0"/>
                        </a:rPr>
                        <a:t>Assessment</a:t>
                      </a:r>
                    </a:p>
                    <a:p>
                      <a:r>
                        <a:rPr lang="en-US" sz="1420" dirty="0" smtClean="0">
                          <a:latin typeface="Arial" panose="020B0604020202020204" pitchFamily="34" charset="0"/>
                          <a:cs typeface="Arial" panose="020B0604020202020204" pitchFamily="34" charset="0"/>
                        </a:rPr>
                        <a:t>objective</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20" dirty="0" smtClean="0">
                          <a:latin typeface="Arial" panose="020B0604020202020204" pitchFamily="34" charset="0"/>
                          <a:cs typeface="Arial" panose="020B0604020202020204" pitchFamily="34" charset="0"/>
                        </a:rPr>
                        <a:t>Criteria</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20" dirty="0" smtClean="0">
                          <a:latin typeface="Arial" panose="020B0604020202020204" pitchFamily="34" charset="0"/>
                          <a:cs typeface="Arial" panose="020B0604020202020204" pitchFamily="34" charset="0"/>
                        </a:rPr>
                        <a:t>Level 1</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20" dirty="0" smtClean="0">
                          <a:latin typeface="Arial" panose="020B0604020202020204" pitchFamily="34" charset="0"/>
                          <a:cs typeface="Arial" panose="020B0604020202020204" pitchFamily="34" charset="0"/>
                        </a:rPr>
                        <a:t>Level 2</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20" dirty="0" smtClean="0">
                          <a:latin typeface="Arial" panose="020B0604020202020204" pitchFamily="34" charset="0"/>
                          <a:cs typeface="Arial" panose="020B0604020202020204" pitchFamily="34" charset="0"/>
                        </a:rPr>
                        <a:t>Level 3</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20" dirty="0" smtClean="0">
                          <a:latin typeface="Arial" panose="020B0604020202020204" pitchFamily="34" charset="0"/>
                          <a:cs typeface="Arial" panose="020B0604020202020204" pitchFamily="34" charset="0"/>
                        </a:rPr>
                        <a:t>2(a)</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20" dirty="0" smtClean="0">
                          <a:latin typeface="Arial" panose="020B0604020202020204" pitchFamily="34" charset="0"/>
                          <a:cs typeface="Arial" panose="020B0604020202020204" pitchFamily="34" charset="0"/>
                        </a:rPr>
                        <a:t>Collection of</a:t>
                      </a:r>
                    </a:p>
                    <a:p>
                      <a:pPr algn="l"/>
                      <a:r>
                        <a:rPr lang="en-US" sz="1420" dirty="0" smtClean="0">
                          <a:latin typeface="Arial" panose="020B0604020202020204" pitchFamily="34" charset="0"/>
                          <a:cs typeface="Arial" panose="020B0604020202020204" pitchFamily="34" charset="0"/>
                        </a:rPr>
                        <a:t>evidence from</a:t>
                      </a:r>
                    </a:p>
                    <a:p>
                      <a:pPr algn="l"/>
                      <a:r>
                        <a:rPr lang="en-US" sz="1420" dirty="0" smtClean="0">
                          <a:latin typeface="Arial" panose="020B0604020202020204" pitchFamily="34" charset="0"/>
                          <a:cs typeface="Arial" panose="020B0604020202020204" pitchFamily="34" charset="0"/>
                        </a:rPr>
                        <a:t>both primary</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and secondary</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sources under</a:t>
                      </a:r>
                    </a:p>
                    <a:p>
                      <a:pPr algn="l"/>
                      <a:r>
                        <a:rPr lang="en-US" sz="1420" dirty="0" smtClean="0">
                          <a:latin typeface="Arial" panose="020B0604020202020204" pitchFamily="34" charset="0"/>
                          <a:cs typeface="Arial" panose="020B0604020202020204" pitchFamily="34" charset="0"/>
                        </a:rPr>
                        <a:t>guidance or</a:t>
                      </a:r>
                    </a:p>
                    <a:p>
                      <a:pPr algn="l"/>
                      <a:r>
                        <a:rPr lang="en-US" sz="1420" dirty="0" smtClean="0">
                          <a:latin typeface="Arial" panose="020B0604020202020204" pitchFamily="34" charset="0"/>
                          <a:cs typeface="Arial" panose="020B0604020202020204" pitchFamily="34" charset="0"/>
                        </a:rPr>
                        <a:t>independently.</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20" dirty="0" smtClean="0">
                          <a:latin typeface="Arial" panose="020B0604020202020204" pitchFamily="34" charset="0"/>
                          <a:cs typeface="Arial" panose="020B0604020202020204" pitchFamily="34" charset="0"/>
                        </a:rPr>
                        <a:t>Limited range of</a:t>
                      </a:r>
                    </a:p>
                    <a:p>
                      <a:pPr algn="l"/>
                      <a:r>
                        <a:rPr lang="en-US" sz="1420" dirty="0" smtClean="0">
                          <a:latin typeface="Arial" panose="020B0604020202020204" pitchFamily="34" charset="0"/>
                          <a:cs typeface="Arial" panose="020B0604020202020204" pitchFamily="34" charset="0"/>
                        </a:rPr>
                        <a:t>evidence collected</a:t>
                      </a:r>
                    </a:p>
                    <a:p>
                      <a:pPr algn="l"/>
                      <a:r>
                        <a:rPr lang="en-US" sz="1420" dirty="0" smtClean="0">
                          <a:latin typeface="Arial" panose="020B0604020202020204" pitchFamily="34" charset="0"/>
                          <a:cs typeface="Arial" panose="020B0604020202020204" pitchFamily="34" charset="0"/>
                        </a:rPr>
                        <a:t>either mainly from</a:t>
                      </a:r>
                    </a:p>
                    <a:p>
                      <a:pPr algn="l"/>
                      <a:r>
                        <a:rPr lang="en-US" sz="1420" dirty="0" smtClean="0">
                          <a:latin typeface="Arial" panose="020B0604020202020204" pitchFamily="34" charset="0"/>
                          <a:cs typeface="Arial" panose="020B0604020202020204" pitchFamily="34" charset="0"/>
                        </a:rPr>
                        <a:t>primary sources,</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or mainly from</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secondary sources.</a:t>
                      </a:r>
                    </a:p>
                    <a:p>
                      <a:pPr algn="l"/>
                      <a:endParaRPr lang="en-US" sz="1420" dirty="0" smtClean="0">
                        <a:latin typeface="Arial" panose="020B0604020202020204" pitchFamily="34" charset="0"/>
                        <a:cs typeface="Arial" panose="020B0604020202020204" pitchFamily="34" charset="0"/>
                      </a:endParaRPr>
                    </a:p>
                    <a:p>
                      <a:pPr algn="l"/>
                      <a:r>
                        <a:rPr lang="en-US" sz="1420" dirty="0" smtClean="0">
                          <a:latin typeface="Arial" panose="020B0604020202020204" pitchFamily="34" charset="0"/>
                          <a:cs typeface="Arial" panose="020B0604020202020204" pitchFamily="34" charset="0"/>
                        </a:rPr>
                        <a:t>Considerable</a:t>
                      </a:r>
                    </a:p>
                    <a:p>
                      <a:pPr algn="l"/>
                      <a:r>
                        <a:rPr lang="en-US" sz="1420" dirty="0" smtClean="0">
                          <a:latin typeface="Arial" panose="020B0604020202020204" pitchFamily="34" charset="0"/>
                          <a:cs typeface="Arial" panose="020B0604020202020204" pitchFamily="34" charset="0"/>
                        </a:rPr>
                        <a:t>guidance needed</a:t>
                      </a:r>
                    </a:p>
                    <a:p>
                      <a:pPr algn="l"/>
                      <a:r>
                        <a:rPr lang="en-US" sz="1420" dirty="0" smtClean="0">
                          <a:latin typeface="Arial" panose="020B0604020202020204" pitchFamily="34" charset="0"/>
                          <a:cs typeface="Arial" panose="020B0604020202020204" pitchFamily="34" charset="0"/>
                        </a:rPr>
                        <a:t>throughout, and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work is limited to</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the obvious area of</a:t>
                      </a:r>
                    </a:p>
                    <a:p>
                      <a:pPr algn="l"/>
                      <a:r>
                        <a:rPr lang="en-US" sz="1420" dirty="0" smtClean="0">
                          <a:latin typeface="Arial" panose="020B0604020202020204" pitchFamily="34" charset="0"/>
                          <a:cs typeface="Arial" panose="020B0604020202020204" pitchFamily="34" charset="0"/>
                        </a:rPr>
                        <a:t>enquiry.</a:t>
                      </a:r>
                    </a:p>
                    <a:p>
                      <a:pPr algn="l"/>
                      <a:endParaRPr lang="en-US" sz="1420" dirty="0" smtClean="0">
                        <a:latin typeface="Arial" panose="020B0604020202020204" pitchFamily="34" charset="0"/>
                        <a:cs typeface="Arial" panose="020B0604020202020204" pitchFamily="34" charset="0"/>
                      </a:endParaRPr>
                    </a:p>
                    <a:p>
                      <a:pPr algn="l"/>
                      <a:r>
                        <a:rPr lang="en-US" sz="1420" dirty="0" smtClean="0">
                          <a:latin typeface="Arial" panose="020B0604020202020204" pitchFamily="34" charset="0"/>
                          <a:cs typeface="Arial" panose="020B0604020202020204" pitchFamily="34" charset="0"/>
                        </a:rPr>
                        <a:t>Independent</a:t>
                      </a:r>
                    </a:p>
                    <a:p>
                      <a:pPr algn="l"/>
                      <a:r>
                        <a:rPr lang="en-US" sz="1420" dirty="0" smtClean="0">
                          <a:latin typeface="Arial" panose="020B0604020202020204" pitchFamily="34" charset="0"/>
                          <a:cs typeface="Arial" panose="020B0604020202020204" pitchFamily="34" charset="0"/>
                        </a:rPr>
                        <a:t>enquiry very weak.</a:t>
                      </a:r>
                    </a:p>
                    <a:p>
                      <a:pPr algn="l"/>
                      <a:r>
                        <a:rPr lang="en-US" sz="1420" dirty="0" smtClean="0">
                          <a:latin typeface="Arial" panose="020B0604020202020204" pitchFamily="34" charset="0"/>
                          <a:cs typeface="Arial" panose="020B0604020202020204" pitchFamily="34" charset="0"/>
                        </a:rPr>
                        <a:t>Little initiative</a:t>
                      </a:r>
                    </a:p>
                    <a:p>
                      <a:pPr algn="l"/>
                      <a:r>
                        <a:rPr lang="en-US" sz="1420" dirty="0" smtClean="0">
                          <a:latin typeface="Arial" panose="020B0604020202020204" pitchFamily="34" charset="0"/>
                          <a:cs typeface="Arial" panose="020B0604020202020204" pitchFamily="34" charset="0"/>
                        </a:rPr>
                        <a:t>shown.</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20" dirty="0" smtClean="0">
                          <a:latin typeface="Arial" panose="020B0604020202020204" pitchFamily="34" charset="0"/>
                          <a:cs typeface="Arial" panose="020B0604020202020204" pitchFamily="34" charset="0"/>
                        </a:rPr>
                        <a:t>Wider range of</a:t>
                      </a:r>
                    </a:p>
                    <a:p>
                      <a:pPr algn="l"/>
                      <a:r>
                        <a:rPr lang="en-US" sz="1420" dirty="0" smtClean="0">
                          <a:latin typeface="Arial" panose="020B0604020202020204" pitchFamily="34" charset="0"/>
                          <a:cs typeface="Arial" panose="020B0604020202020204" pitchFamily="34" charset="0"/>
                        </a:rPr>
                        <a:t>evidence collected</a:t>
                      </a:r>
                    </a:p>
                    <a:p>
                      <a:pPr algn="l"/>
                      <a:r>
                        <a:rPr lang="en-US" sz="1420" dirty="0" smtClean="0">
                          <a:latin typeface="Arial" panose="020B0604020202020204" pitchFamily="34" charset="0"/>
                          <a:cs typeface="Arial" panose="020B0604020202020204" pitchFamily="34" charset="0"/>
                        </a:rPr>
                        <a:t>but still mainly from</a:t>
                      </a:r>
                    </a:p>
                    <a:p>
                      <a:pPr algn="l"/>
                      <a:r>
                        <a:rPr lang="en-US" sz="1420" dirty="0" smtClean="0">
                          <a:latin typeface="Arial" panose="020B0604020202020204" pitchFamily="34" charset="0"/>
                          <a:cs typeface="Arial" panose="020B0604020202020204" pitchFamily="34" charset="0"/>
                        </a:rPr>
                        <a:t>either primary or</a:t>
                      </a:r>
                    </a:p>
                    <a:p>
                      <a:pPr algn="l"/>
                      <a:r>
                        <a:rPr lang="en-US" sz="1420" dirty="0" smtClean="0">
                          <a:latin typeface="Arial" panose="020B0604020202020204" pitchFamily="34" charset="0"/>
                          <a:cs typeface="Arial" panose="020B0604020202020204" pitchFamily="34" charset="0"/>
                        </a:rPr>
                        <a:t>secondary sources.</a:t>
                      </a:r>
                    </a:p>
                    <a:p>
                      <a:pPr algn="l"/>
                      <a:r>
                        <a:rPr lang="en-US" sz="1420" dirty="0" smtClean="0">
                          <a:latin typeface="Arial" panose="020B0604020202020204" pitchFamily="34" charset="0"/>
                          <a:cs typeface="Arial" panose="020B0604020202020204" pitchFamily="34" charset="0"/>
                        </a:rPr>
                        <a:t>Guidance needed,</a:t>
                      </a:r>
                    </a:p>
                    <a:p>
                      <a:pPr algn="l"/>
                      <a:r>
                        <a:rPr lang="en-US" sz="1420" dirty="0" smtClean="0">
                          <a:latin typeface="Arial" panose="020B0604020202020204" pitchFamily="34" charset="0"/>
                          <a:cs typeface="Arial" panose="020B0604020202020204" pitchFamily="34" charset="0"/>
                        </a:rPr>
                        <a:t>but some attempt</a:t>
                      </a:r>
                    </a:p>
                    <a:p>
                      <a:pPr algn="l"/>
                      <a:r>
                        <a:rPr lang="en-US" sz="1420" dirty="0" smtClean="0">
                          <a:latin typeface="Arial" panose="020B0604020202020204" pitchFamily="34" charset="0"/>
                          <a:cs typeface="Arial" panose="020B0604020202020204" pitchFamily="34" charset="0"/>
                        </a:rPr>
                        <a:t>made to extend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the investigation</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beyond the obvious</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area of enquiry.</a:t>
                      </a:r>
                    </a:p>
                    <a:p>
                      <a:pPr algn="l"/>
                      <a:endParaRPr lang="en-US" sz="1420" dirty="0" smtClean="0">
                        <a:latin typeface="Arial" panose="020B0604020202020204" pitchFamily="34" charset="0"/>
                        <a:cs typeface="Arial" panose="020B0604020202020204" pitchFamily="34" charset="0"/>
                      </a:endParaRPr>
                    </a:p>
                    <a:p>
                      <a:pPr algn="l"/>
                      <a:r>
                        <a:rPr lang="en-US" sz="1420" dirty="0" smtClean="0">
                          <a:latin typeface="Arial" panose="020B0604020202020204" pitchFamily="34" charset="0"/>
                          <a:cs typeface="Arial" panose="020B0604020202020204" pitchFamily="34" charset="0"/>
                        </a:rPr>
                        <a:t>Independent</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enquiry better</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developed, but has</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limited relevance</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to the original work</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done.</a:t>
                      </a:r>
                    </a:p>
                    <a:p>
                      <a:pPr algn="l"/>
                      <a:r>
                        <a:rPr lang="en-US" sz="1420" dirty="0" smtClean="0">
                          <a:latin typeface="Arial" panose="020B0604020202020204" pitchFamily="34" charset="0"/>
                          <a:cs typeface="Arial" panose="020B0604020202020204" pitchFamily="34" charset="0"/>
                        </a:rPr>
                        <a:t>Some initiative is</a:t>
                      </a:r>
                    </a:p>
                    <a:p>
                      <a:pPr algn="l"/>
                      <a:r>
                        <a:rPr lang="en-US" sz="1420" dirty="0" smtClean="0">
                          <a:latin typeface="Arial" panose="020B0604020202020204" pitchFamily="34" charset="0"/>
                          <a:cs typeface="Arial" panose="020B0604020202020204" pitchFamily="34" charset="0"/>
                        </a:rPr>
                        <a:t>shown.</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20" dirty="0" smtClean="0">
                          <a:latin typeface="Arial" panose="020B0604020202020204" pitchFamily="34" charset="0"/>
                          <a:cs typeface="Arial" panose="020B0604020202020204" pitchFamily="34" charset="0"/>
                        </a:rPr>
                        <a:t>Wide range of</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evidence, with a good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balance between</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primary and secondary</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sources.</a:t>
                      </a:r>
                    </a:p>
                    <a:p>
                      <a:pPr algn="l"/>
                      <a:endParaRPr lang="en-US" sz="1420" dirty="0" smtClean="0">
                        <a:latin typeface="Arial" panose="020B0604020202020204" pitchFamily="34" charset="0"/>
                        <a:cs typeface="Arial" panose="020B0604020202020204" pitchFamily="34" charset="0"/>
                      </a:endParaRPr>
                    </a:p>
                    <a:p>
                      <a:pPr algn="l"/>
                      <a:r>
                        <a:rPr lang="en-US" sz="1420" dirty="0" smtClean="0">
                          <a:latin typeface="Arial" panose="020B0604020202020204" pitchFamily="34" charset="0"/>
                          <a:cs typeface="Arial" panose="020B0604020202020204" pitchFamily="34" charset="0"/>
                        </a:rPr>
                        <a:t>Little guidance</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needed and problems</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encountered solved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independently. Good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attempt to extend the</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investigation beyond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the</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obvious area of</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enquiry.</a:t>
                      </a:r>
                    </a:p>
                    <a:p>
                      <a:pPr algn="l"/>
                      <a:endParaRPr lang="en-US" sz="1420" dirty="0" smtClean="0">
                        <a:latin typeface="Arial" panose="020B0604020202020204" pitchFamily="34" charset="0"/>
                        <a:cs typeface="Arial" panose="020B0604020202020204" pitchFamily="34" charset="0"/>
                      </a:endParaRPr>
                    </a:p>
                    <a:p>
                      <a:pPr algn="l"/>
                      <a:r>
                        <a:rPr lang="en-US" sz="1420" dirty="0" smtClean="0">
                          <a:latin typeface="Arial" panose="020B0604020202020204" pitchFamily="34" charset="0"/>
                          <a:cs typeface="Arial" panose="020B0604020202020204" pitchFamily="34" charset="0"/>
                        </a:rPr>
                        <a:t>Independent enquiry</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is well done and</a:t>
                      </a:r>
                      <a:r>
                        <a:rPr lang="en-US" sz="1420" baseline="0" dirty="0" smtClean="0">
                          <a:latin typeface="Arial" panose="020B0604020202020204" pitchFamily="34" charset="0"/>
                          <a:cs typeface="Arial" panose="020B0604020202020204" pitchFamily="34" charset="0"/>
                        </a:rPr>
                        <a:t> </a:t>
                      </a:r>
                      <a:r>
                        <a:rPr lang="en-US" sz="1420" dirty="0" smtClean="0">
                          <a:latin typeface="Arial" panose="020B0604020202020204" pitchFamily="34" charset="0"/>
                          <a:cs typeface="Arial" panose="020B0604020202020204" pitchFamily="34" charset="0"/>
                        </a:rPr>
                        <a:t>complements the</a:t>
                      </a:r>
                    </a:p>
                    <a:p>
                      <a:pPr algn="l"/>
                      <a:r>
                        <a:rPr lang="en-US" sz="1420" dirty="0" smtClean="0">
                          <a:latin typeface="Arial" panose="020B0604020202020204" pitchFamily="34" charset="0"/>
                          <a:cs typeface="Arial" panose="020B0604020202020204" pitchFamily="34" charset="0"/>
                        </a:rPr>
                        <a:t>original work.</a:t>
                      </a:r>
                    </a:p>
                    <a:p>
                      <a:pPr algn="l"/>
                      <a:r>
                        <a:rPr lang="en-US" sz="1420" dirty="0" smtClean="0">
                          <a:latin typeface="Arial" panose="020B0604020202020204" pitchFamily="34" charset="0"/>
                          <a:cs typeface="Arial" panose="020B0604020202020204" pitchFamily="34" charset="0"/>
                        </a:rPr>
                        <a:t>A high level of initiative</a:t>
                      </a:r>
                    </a:p>
                    <a:p>
                      <a:pPr algn="l"/>
                      <a:r>
                        <a:rPr lang="en-US" sz="1420" dirty="0" smtClean="0">
                          <a:latin typeface="Arial" panose="020B0604020202020204" pitchFamily="34" charset="0"/>
                          <a:cs typeface="Arial" panose="020B0604020202020204" pitchFamily="34" charset="0"/>
                        </a:rPr>
                        <a:t>is shown.</a:t>
                      </a:r>
                      <a:endParaRPr lang="en-US" sz="142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8457441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707886"/>
          </a:xfrm>
          <a:prstGeom prst="rect">
            <a:avLst/>
          </a:prstGeom>
        </p:spPr>
        <p:txBody>
          <a:bodyPr wrap="square">
            <a:spAutoFit/>
          </a:bodyPr>
          <a:lstStyle/>
          <a:p>
            <a:pPr>
              <a:buClr>
                <a:schemeClr val="accent6">
                  <a:lumMod val="75000"/>
                </a:schemeClr>
              </a:buClr>
              <a:buSzPct val="100000"/>
            </a:pPr>
            <a:r>
              <a:rPr lang="en-US" sz="2000" b="1" dirty="0" smtClean="0">
                <a:solidFill>
                  <a:srgbClr val="C00000"/>
                </a:solidFill>
              </a:rPr>
              <a:t>2</a:t>
            </a:r>
            <a:r>
              <a:rPr lang="en-US" sz="2000" b="1" dirty="0">
                <a:solidFill>
                  <a:srgbClr val="C00000"/>
                </a:solidFill>
              </a:rPr>
              <a:t>. Investigative skills and representation of </a:t>
            </a:r>
            <a:r>
              <a:rPr lang="en-US" sz="2000" b="1" dirty="0" smtClean="0">
                <a:solidFill>
                  <a:srgbClr val="C00000"/>
                </a:solidFill>
              </a:rPr>
              <a:t>evidence</a:t>
            </a:r>
            <a:br>
              <a:rPr lang="en-US" sz="2000" b="1" dirty="0" smtClean="0">
                <a:solidFill>
                  <a:srgbClr val="C00000"/>
                </a:solidFill>
              </a:rPr>
            </a:br>
            <a:r>
              <a:rPr lang="en-US" sz="2000" b="1" dirty="0" smtClean="0"/>
              <a:t>2</a:t>
            </a:r>
            <a:r>
              <a:rPr lang="en-US" sz="2000" b="1" dirty="0"/>
              <a:t>.(</a:t>
            </a:r>
            <a:r>
              <a:rPr lang="en-US" sz="2000" b="1" dirty="0" err="1"/>
              <a:t>i</a:t>
            </a:r>
            <a:r>
              <a:rPr lang="en-US" sz="2000" b="1" dirty="0"/>
              <a:t>) Observation and collection of evidence (9 marks)</a:t>
            </a:r>
          </a:p>
        </p:txBody>
      </p:sp>
      <p:graphicFrame>
        <p:nvGraphicFramePr>
          <p:cNvPr id="2" name="Table 1"/>
          <p:cNvGraphicFramePr>
            <a:graphicFrameLocks noGrp="1"/>
          </p:cNvGraphicFramePr>
          <p:nvPr>
            <p:extLst>
              <p:ext uri="{D42A27DB-BD31-4B8C-83A1-F6EECF244321}">
                <p14:modId xmlns:p14="http://schemas.microsoft.com/office/powerpoint/2010/main" val="306477484"/>
              </p:ext>
            </p:extLst>
          </p:nvPr>
        </p:nvGraphicFramePr>
        <p:xfrm>
          <a:off x="179512" y="1988840"/>
          <a:ext cx="8712966" cy="4663440"/>
        </p:xfrm>
        <a:graphic>
          <a:graphicData uri="http://schemas.openxmlformats.org/drawingml/2006/table">
            <a:tbl>
              <a:tblPr firstRow="1" bandRow="1">
                <a:tableStyleId>{93296810-A885-4BE3-A3E7-6D5BEEA58F35}</a:tableStyleId>
              </a:tblPr>
              <a:tblGrid>
                <a:gridCol w="1440160"/>
                <a:gridCol w="1440160"/>
                <a:gridCol w="1872208"/>
                <a:gridCol w="1800200"/>
                <a:gridCol w="2160238"/>
              </a:tblGrid>
              <a:tr h="387058">
                <a:tc>
                  <a:txBody>
                    <a:bodyPr/>
                    <a:lstStyle/>
                    <a:p>
                      <a:r>
                        <a:rPr lang="en-US" sz="1600" dirty="0" smtClean="0">
                          <a:latin typeface="Arial" panose="020B0604020202020204" pitchFamily="34" charset="0"/>
                          <a:cs typeface="Arial" panose="020B0604020202020204" pitchFamily="34" charset="0"/>
                        </a:rPr>
                        <a:t>Assessment</a:t>
                      </a:r>
                    </a:p>
                    <a:p>
                      <a:r>
                        <a:rPr lang="en-US" sz="1600" dirty="0" smtClean="0">
                          <a:latin typeface="Arial" panose="020B0604020202020204" pitchFamily="34" charset="0"/>
                          <a:cs typeface="Arial" panose="020B0604020202020204" pitchFamily="34" charset="0"/>
                        </a:rPr>
                        <a:t>objective</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Criteria</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Level 1</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Level 2</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Level 3</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600" dirty="0" smtClean="0">
                          <a:latin typeface="Arial" panose="020B0604020202020204" pitchFamily="34" charset="0"/>
                          <a:cs typeface="Arial" panose="020B0604020202020204" pitchFamily="34" charset="0"/>
                        </a:rPr>
                        <a:t>2(b)</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Awareness of</a:t>
                      </a:r>
                    </a:p>
                    <a:p>
                      <a:pPr algn="l"/>
                      <a:r>
                        <a:rPr lang="en-US" sz="1600" dirty="0" smtClean="0">
                          <a:latin typeface="Arial" panose="020B0604020202020204" pitchFamily="34" charset="0"/>
                          <a:cs typeface="Arial" panose="020B0604020202020204" pitchFamily="34" charset="0"/>
                        </a:rPr>
                        <a:t>limitations of</a:t>
                      </a:r>
                    </a:p>
                    <a:p>
                      <a:pPr algn="l"/>
                      <a:r>
                        <a:rPr lang="en-US" sz="1600" dirty="0" smtClean="0">
                          <a:latin typeface="Arial" panose="020B0604020202020204" pitchFamily="34" charset="0"/>
                          <a:cs typeface="Arial" panose="020B0604020202020204" pitchFamily="34" charset="0"/>
                        </a:rPr>
                        <a:t>methods used to</a:t>
                      </a:r>
                    </a:p>
                    <a:p>
                      <a:pPr algn="l"/>
                      <a:r>
                        <a:rPr lang="en-US" sz="1600" dirty="0" smtClean="0">
                          <a:latin typeface="Arial" panose="020B0604020202020204" pitchFamily="34" charset="0"/>
                          <a:cs typeface="Arial" panose="020B0604020202020204" pitchFamily="34" charset="0"/>
                        </a:rPr>
                        <a:t>collect evidence.</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Limited awareness</a:t>
                      </a:r>
                    </a:p>
                    <a:p>
                      <a:pPr algn="l"/>
                      <a:r>
                        <a:rPr lang="en-US" sz="1600" dirty="0" smtClean="0">
                          <a:latin typeface="Arial" panose="020B0604020202020204" pitchFamily="34" charset="0"/>
                          <a:cs typeface="Arial" panose="020B0604020202020204" pitchFamily="34" charset="0"/>
                        </a:rPr>
                        <a:t>of the limitations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of</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methods used.</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Some awareness</a:t>
                      </a:r>
                    </a:p>
                    <a:p>
                      <a:pPr algn="l"/>
                      <a:r>
                        <a:rPr lang="en-US" sz="1600" dirty="0" smtClean="0">
                          <a:latin typeface="Arial" panose="020B0604020202020204" pitchFamily="34" charset="0"/>
                          <a:cs typeface="Arial" panose="020B0604020202020204" pitchFamily="34" charset="0"/>
                        </a:rPr>
                        <a:t>of the limitations of</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the methods used.</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A sound awareness of</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the limitations of the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methods used.</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600" dirty="0" smtClean="0">
                          <a:latin typeface="Arial" panose="020B0604020202020204" pitchFamily="34" charset="0"/>
                          <a:cs typeface="Arial" panose="020B0604020202020204" pitchFamily="34" charset="0"/>
                        </a:rPr>
                        <a:t>2(c)</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Evidence</a:t>
                      </a:r>
                    </a:p>
                    <a:p>
                      <a:pPr algn="l"/>
                      <a:r>
                        <a:rPr lang="en-US" sz="1600" dirty="0" smtClean="0">
                          <a:latin typeface="Arial" panose="020B0604020202020204" pitchFamily="34" charset="0"/>
                          <a:cs typeface="Arial" panose="020B0604020202020204" pitchFamily="34" charset="0"/>
                        </a:rPr>
                        <a:t>recorded,</a:t>
                      </a:r>
                    </a:p>
                    <a:p>
                      <a:pPr algn="l"/>
                      <a:r>
                        <a:rPr lang="en-US" sz="1600" dirty="0" smtClean="0">
                          <a:latin typeface="Arial" panose="020B0604020202020204" pitchFamily="34" charset="0"/>
                          <a:cs typeface="Arial" panose="020B0604020202020204" pitchFamily="34" charset="0"/>
                        </a:rPr>
                        <a:t>classified and</a:t>
                      </a:r>
                    </a:p>
                    <a:p>
                      <a:pPr algn="l"/>
                      <a:r>
                        <a:rPr lang="en-US" sz="1600" dirty="0" err="1" smtClean="0">
                          <a:latin typeface="Arial" panose="020B0604020202020204" pitchFamily="34" charset="0"/>
                          <a:cs typeface="Arial" panose="020B0604020202020204" pitchFamily="34" charset="0"/>
                        </a:rPr>
                        <a:t>organised</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A poor, limited</a:t>
                      </a:r>
                    </a:p>
                    <a:p>
                      <a:pPr algn="l"/>
                      <a:r>
                        <a:rPr lang="en-US" sz="1600" dirty="0" smtClean="0">
                          <a:latin typeface="Arial" panose="020B0604020202020204" pitchFamily="34" charset="0"/>
                          <a:cs typeface="Arial" panose="020B0604020202020204" pitchFamily="34" charset="0"/>
                        </a:rPr>
                        <a:t>attempt is made.</a:t>
                      </a:r>
                    </a:p>
                    <a:p>
                      <a:pPr algn="l"/>
                      <a:endParaRPr lang="en-US" sz="1600" dirty="0" smtClean="0">
                        <a:latin typeface="Arial" panose="020B0604020202020204" pitchFamily="34" charset="0"/>
                        <a:cs typeface="Arial" panose="020B0604020202020204" pitchFamily="34" charset="0"/>
                      </a:endParaRPr>
                    </a:p>
                    <a:p>
                      <a:pPr algn="l"/>
                      <a:r>
                        <a:rPr lang="en-US" sz="1600" dirty="0" smtClean="0">
                          <a:latin typeface="Arial" panose="020B0604020202020204" pitchFamily="34" charset="0"/>
                          <a:cs typeface="Arial" panose="020B0604020202020204" pitchFamily="34" charset="0"/>
                        </a:rPr>
                        <a:t>Rough work is</a:t>
                      </a:r>
                    </a:p>
                    <a:p>
                      <a:pPr algn="l"/>
                      <a:r>
                        <a:rPr lang="en-US" sz="1600" dirty="0" err="1" smtClean="0">
                          <a:latin typeface="Arial" panose="020B0604020202020204" pitchFamily="34" charset="0"/>
                          <a:cs typeface="Arial" panose="020B0604020202020204" pitchFamily="34" charset="0"/>
                        </a:rPr>
                        <a:t>disorganised</a:t>
                      </a:r>
                      <a:r>
                        <a:rPr lang="en-US" sz="1600" dirty="0" smtClean="0">
                          <a:latin typeface="Arial" panose="020B0604020202020204" pitchFamily="34" charset="0"/>
                          <a:cs typeface="Arial" panose="020B0604020202020204" pitchFamily="34" charset="0"/>
                        </a:rPr>
                        <a:t> or</a:t>
                      </a:r>
                    </a:p>
                    <a:p>
                      <a:pPr algn="l"/>
                      <a:r>
                        <a:rPr lang="en-US" sz="1600" dirty="0" smtClean="0">
                          <a:latin typeface="Arial" panose="020B0604020202020204" pitchFamily="34" charset="0"/>
                          <a:cs typeface="Arial" panose="020B0604020202020204" pitchFamily="34" charset="0"/>
                        </a:rPr>
                        <a:t>incomplete.</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Some attempt is</a:t>
                      </a:r>
                    </a:p>
                    <a:p>
                      <a:pPr algn="l"/>
                      <a:r>
                        <a:rPr lang="en-US" sz="1600" dirty="0" smtClean="0">
                          <a:latin typeface="Arial" panose="020B0604020202020204" pitchFamily="34" charset="0"/>
                          <a:cs typeface="Arial" panose="020B0604020202020204" pitchFamily="34" charset="0"/>
                        </a:rPr>
                        <a:t>made but there are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some omissions.</a:t>
                      </a:r>
                    </a:p>
                    <a:p>
                      <a:pPr algn="l"/>
                      <a:endParaRPr lang="en-US" sz="1600" dirty="0" smtClean="0">
                        <a:latin typeface="Arial" panose="020B0604020202020204" pitchFamily="34" charset="0"/>
                        <a:cs typeface="Arial" panose="020B0604020202020204" pitchFamily="34" charset="0"/>
                      </a:endParaRPr>
                    </a:p>
                    <a:p>
                      <a:pPr algn="l"/>
                      <a:r>
                        <a:rPr lang="en-US" sz="1600" dirty="0" smtClean="0">
                          <a:latin typeface="Arial" panose="020B0604020202020204" pitchFamily="34" charset="0"/>
                          <a:cs typeface="Arial" panose="020B0604020202020204" pitchFamily="34" charset="0"/>
                        </a:rPr>
                        <a:t>Rough work is</a:t>
                      </a:r>
                    </a:p>
                    <a:p>
                      <a:pPr algn="l"/>
                      <a:r>
                        <a:rPr lang="en-US" sz="1600" dirty="0" smtClean="0">
                          <a:latin typeface="Arial" panose="020B0604020202020204" pitchFamily="34" charset="0"/>
                          <a:cs typeface="Arial" panose="020B0604020202020204" pitchFamily="34" charset="0"/>
                        </a:rPr>
                        <a:t>Partially</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organized</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but still incomplete.</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smtClean="0">
                          <a:latin typeface="Arial" panose="020B0604020202020204" pitchFamily="34" charset="0"/>
                          <a:cs typeface="Arial" panose="020B0604020202020204" pitchFamily="34" charset="0"/>
                        </a:rPr>
                        <a:t>Well-</a:t>
                      </a:r>
                      <a:r>
                        <a:rPr lang="en-US" sz="1600" dirty="0" err="1" smtClean="0">
                          <a:latin typeface="Arial" panose="020B0604020202020204" pitchFamily="34" charset="0"/>
                          <a:cs typeface="Arial" panose="020B0604020202020204" pitchFamily="34" charset="0"/>
                        </a:rPr>
                        <a:t>organised</a:t>
                      </a:r>
                      <a:r>
                        <a:rPr lang="en-US" sz="1600" dirty="0" smtClean="0">
                          <a:latin typeface="Arial" panose="020B0604020202020204" pitchFamily="34" charset="0"/>
                          <a:cs typeface="Arial" panose="020B0604020202020204" pitchFamily="34" charset="0"/>
                        </a:rPr>
                        <a:t> in a</a:t>
                      </a:r>
                    </a:p>
                    <a:p>
                      <a:pPr algn="l"/>
                      <a:r>
                        <a:rPr lang="en-US" sz="1600" dirty="0" smtClean="0">
                          <a:latin typeface="Arial" panose="020B0604020202020204" pitchFamily="34" charset="0"/>
                          <a:cs typeface="Arial" panose="020B0604020202020204" pitchFamily="34" charset="0"/>
                        </a:rPr>
                        <a:t>clear, coherent form.</a:t>
                      </a:r>
                    </a:p>
                    <a:p>
                      <a:pPr algn="l"/>
                      <a:endParaRPr lang="en-US" sz="1600" dirty="0" smtClean="0">
                        <a:latin typeface="Arial" panose="020B0604020202020204" pitchFamily="34" charset="0"/>
                        <a:cs typeface="Arial" panose="020B0604020202020204" pitchFamily="34" charset="0"/>
                      </a:endParaRPr>
                    </a:p>
                    <a:p>
                      <a:pPr algn="l"/>
                      <a:r>
                        <a:rPr lang="en-US" sz="1600" dirty="0" smtClean="0">
                          <a:latin typeface="Arial" panose="020B0604020202020204" pitchFamily="34" charset="0"/>
                          <a:cs typeface="Arial" panose="020B0604020202020204" pitchFamily="34" charset="0"/>
                        </a:rPr>
                        <a:t>Accurate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observations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and records.</a:t>
                      </a:r>
                    </a:p>
                    <a:p>
                      <a:pPr algn="l"/>
                      <a:endParaRPr lang="en-US" sz="1600" dirty="0" smtClean="0">
                        <a:latin typeface="Arial" panose="020B0604020202020204" pitchFamily="34" charset="0"/>
                        <a:cs typeface="Arial" panose="020B0604020202020204" pitchFamily="34" charset="0"/>
                      </a:endParaRPr>
                    </a:p>
                    <a:p>
                      <a:pPr algn="l"/>
                      <a:r>
                        <a:rPr lang="en-US" sz="1600" dirty="0" smtClean="0">
                          <a:latin typeface="Arial" panose="020B0604020202020204" pitchFamily="34" charset="0"/>
                          <a:cs typeface="Arial" panose="020B0604020202020204" pitchFamily="34" charset="0"/>
                        </a:rPr>
                        <a:t>Rough work is</a:t>
                      </a:r>
                      <a:r>
                        <a:rPr lang="en-US" sz="1600" baseline="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organised</a:t>
                      </a:r>
                      <a:r>
                        <a:rPr lang="en-US" sz="1600" dirty="0" smtClean="0">
                          <a:latin typeface="Arial" panose="020B0604020202020204" pitchFamily="34" charset="0"/>
                          <a:cs typeface="Arial" panose="020B0604020202020204" pitchFamily="34" charset="0"/>
                        </a:rPr>
                        <a:t> and</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complete.</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583553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707886"/>
          </a:xfrm>
          <a:prstGeom prst="rect">
            <a:avLst/>
          </a:prstGeom>
        </p:spPr>
        <p:txBody>
          <a:bodyPr wrap="square">
            <a:spAutoFit/>
          </a:bodyPr>
          <a:lstStyle/>
          <a:p>
            <a:pPr>
              <a:buClr>
                <a:schemeClr val="accent6">
                  <a:lumMod val="75000"/>
                </a:schemeClr>
              </a:buClr>
              <a:buSzPct val="100000"/>
            </a:pPr>
            <a:r>
              <a:rPr lang="en-US" sz="2000" b="1" dirty="0" smtClean="0">
                <a:solidFill>
                  <a:srgbClr val="C00000"/>
                </a:solidFill>
              </a:rPr>
              <a:t>2</a:t>
            </a:r>
            <a:r>
              <a:rPr lang="en-US" sz="2000" b="1" dirty="0">
                <a:solidFill>
                  <a:srgbClr val="C00000"/>
                </a:solidFill>
              </a:rPr>
              <a:t>. Investigative skills and representation of </a:t>
            </a:r>
            <a:r>
              <a:rPr lang="en-US" sz="2000" b="1" dirty="0" smtClean="0">
                <a:solidFill>
                  <a:srgbClr val="C00000"/>
                </a:solidFill>
              </a:rPr>
              <a:t>evidence</a:t>
            </a:r>
            <a:br>
              <a:rPr lang="en-US" sz="2000" b="1" dirty="0" smtClean="0">
                <a:solidFill>
                  <a:srgbClr val="C00000"/>
                </a:solidFill>
              </a:rPr>
            </a:br>
            <a:r>
              <a:rPr lang="en-US" sz="2000" b="1" dirty="0"/>
              <a:t>2.(ii) Organisation and representation of evidence (9 </a:t>
            </a:r>
            <a:r>
              <a:rPr lang="en-US" sz="2000" b="1" dirty="0" smtClean="0"/>
              <a:t>marks)</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1166165666"/>
              </p:ext>
            </p:extLst>
          </p:nvPr>
        </p:nvGraphicFramePr>
        <p:xfrm>
          <a:off x="179512" y="1988840"/>
          <a:ext cx="8712966" cy="4297680"/>
        </p:xfrm>
        <a:graphic>
          <a:graphicData uri="http://schemas.openxmlformats.org/drawingml/2006/table">
            <a:tbl>
              <a:tblPr firstRow="1" bandRow="1">
                <a:tableStyleId>{93296810-A885-4BE3-A3E7-6D5BEEA58F35}</a:tableStyleId>
              </a:tblPr>
              <a:tblGrid>
                <a:gridCol w="1584176"/>
                <a:gridCol w="1584176"/>
                <a:gridCol w="1800200"/>
                <a:gridCol w="1656184"/>
                <a:gridCol w="2088230"/>
              </a:tblGrid>
              <a:tr h="387058">
                <a:tc>
                  <a:txBody>
                    <a:bodyPr/>
                    <a:lstStyle/>
                    <a:p>
                      <a:r>
                        <a:rPr lang="en-US" sz="1800" dirty="0" smtClean="0">
                          <a:latin typeface="Arial" panose="020B0604020202020204" pitchFamily="34" charset="0"/>
                          <a:cs typeface="Arial" panose="020B0604020202020204" pitchFamily="34" charset="0"/>
                        </a:rPr>
                        <a:t>Assessment</a:t>
                      </a:r>
                    </a:p>
                    <a:p>
                      <a:r>
                        <a:rPr lang="en-US" sz="1800" dirty="0" smtClean="0">
                          <a:latin typeface="Arial" panose="020B0604020202020204" pitchFamily="34" charset="0"/>
                          <a:cs typeface="Arial" panose="020B0604020202020204" pitchFamily="34" charset="0"/>
                        </a:rPr>
                        <a:t>objective</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Criteria</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Level 1</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Level 2</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Level 3</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800" dirty="0" smtClean="0">
                          <a:latin typeface="Arial" panose="020B0604020202020204" pitchFamily="34" charset="0"/>
                          <a:cs typeface="Arial" panose="020B0604020202020204" pitchFamily="34" charset="0"/>
                        </a:rPr>
                        <a:t>2(d)</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dirty="0" smtClean="0">
                          <a:latin typeface="Arial" panose="020B0604020202020204" pitchFamily="34" charset="0"/>
                          <a:cs typeface="Arial" panose="020B0604020202020204" pitchFamily="34" charset="0"/>
                        </a:rPr>
                        <a:t>Evidence</a:t>
                      </a:r>
                    </a:p>
                    <a:p>
                      <a:pPr algn="l"/>
                      <a:r>
                        <a:rPr lang="en-US" sz="1800" dirty="0" smtClean="0">
                          <a:latin typeface="Arial" panose="020B0604020202020204" pitchFamily="34" charset="0"/>
                          <a:cs typeface="Arial" panose="020B0604020202020204" pitchFamily="34" charset="0"/>
                        </a:rPr>
                        <a:t>displayed</a:t>
                      </a:r>
                    </a:p>
                    <a:p>
                      <a:pPr algn="l"/>
                      <a:r>
                        <a:rPr lang="en-US" sz="1800" dirty="0" smtClean="0">
                          <a:latin typeface="Arial" panose="020B0604020202020204" pitchFamily="34" charset="0"/>
                          <a:cs typeface="Arial" panose="020B0604020202020204" pitchFamily="34" charset="0"/>
                        </a:rPr>
                        <a:t>accurately,</a:t>
                      </a:r>
                    </a:p>
                    <a:p>
                      <a:pPr algn="l"/>
                      <a:r>
                        <a:rPr lang="en-US" sz="1800" dirty="0" smtClean="0">
                          <a:latin typeface="Arial" panose="020B0604020202020204" pitchFamily="34" charset="0"/>
                          <a:cs typeface="Arial" panose="020B0604020202020204" pitchFamily="34" charset="0"/>
                        </a:rPr>
                        <a:t>using</a:t>
                      </a:r>
                    </a:p>
                    <a:p>
                      <a:pPr algn="l"/>
                      <a:r>
                        <a:rPr lang="en-US" sz="1800" dirty="0" smtClean="0">
                          <a:latin typeface="Arial" panose="020B0604020202020204" pitchFamily="34" charset="0"/>
                          <a:cs typeface="Arial" panose="020B0604020202020204" pitchFamily="34" charset="0"/>
                        </a:rPr>
                        <a:t>appropriate</a:t>
                      </a:r>
                    </a:p>
                    <a:p>
                      <a:pPr algn="l"/>
                      <a:r>
                        <a:rPr lang="en-US" sz="1800" dirty="0" smtClean="0">
                          <a:latin typeface="Arial" panose="020B0604020202020204" pitchFamily="34" charset="0"/>
                          <a:cs typeface="Arial" panose="020B0604020202020204" pitchFamily="34" charset="0"/>
                        </a:rPr>
                        <a:t>skills and</a:t>
                      </a:r>
                    </a:p>
                    <a:p>
                      <a:pPr algn="l"/>
                      <a:r>
                        <a:rPr lang="en-US" sz="1800" dirty="0" smtClean="0">
                          <a:latin typeface="Arial" panose="020B0604020202020204" pitchFamily="34" charset="0"/>
                          <a:cs typeface="Arial" panose="020B0604020202020204" pitchFamily="34" charset="0"/>
                        </a:rPr>
                        <a:t>techniques.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dirty="0" smtClean="0">
                          <a:latin typeface="Arial" panose="020B0604020202020204" pitchFamily="34" charset="0"/>
                          <a:cs typeface="Arial" panose="020B0604020202020204" pitchFamily="34" charset="0"/>
                        </a:rPr>
                        <a:t>Some inconsistencies</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in the accuracy of the</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evidence displayed.</a:t>
                      </a:r>
                    </a:p>
                    <a:p>
                      <a:pPr algn="l"/>
                      <a:r>
                        <a:rPr lang="en-US" sz="1800" dirty="0" smtClean="0">
                          <a:latin typeface="Arial" panose="020B0604020202020204" pitchFamily="34" charset="0"/>
                          <a:cs typeface="Arial" panose="020B0604020202020204" pitchFamily="34" charset="0"/>
                        </a:rPr>
                        <a:t>At least one skill</a:t>
                      </a:r>
                    </a:p>
                    <a:p>
                      <a:pPr algn="l"/>
                      <a:r>
                        <a:rPr lang="en-US" sz="1800" dirty="0" smtClean="0">
                          <a:latin typeface="Arial" panose="020B0604020202020204" pitchFamily="34" charset="0"/>
                          <a:cs typeface="Arial" panose="020B0604020202020204" pitchFamily="34" charset="0"/>
                        </a:rPr>
                        <a:t>or technique is</a:t>
                      </a:r>
                    </a:p>
                    <a:p>
                      <a:pPr algn="l"/>
                      <a:r>
                        <a:rPr lang="en-US" sz="1800" dirty="0" smtClean="0">
                          <a:latin typeface="Arial" panose="020B0604020202020204" pitchFamily="34" charset="0"/>
                          <a:cs typeface="Arial" panose="020B0604020202020204" pitchFamily="34" charset="0"/>
                        </a:rPr>
                        <a:t>inappropriate.</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dirty="0" smtClean="0">
                          <a:latin typeface="Arial" panose="020B0604020202020204" pitchFamily="34" charset="0"/>
                          <a:cs typeface="Arial" panose="020B0604020202020204" pitchFamily="34" charset="0"/>
                        </a:rPr>
                        <a:t>Most of the evidence</a:t>
                      </a:r>
                    </a:p>
                    <a:p>
                      <a:pPr algn="l"/>
                      <a:r>
                        <a:rPr lang="en-US" sz="1800" dirty="0" smtClean="0">
                          <a:latin typeface="Arial" panose="020B0604020202020204" pitchFamily="34" charset="0"/>
                          <a:cs typeface="Arial" panose="020B0604020202020204" pitchFamily="34" charset="0"/>
                        </a:rPr>
                        <a:t>collected is accurately</a:t>
                      </a:r>
                    </a:p>
                    <a:p>
                      <a:pPr algn="l"/>
                      <a:r>
                        <a:rPr lang="en-US" sz="1800" dirty="0" smtClean="0">
                          <a:latin typeface="Arial" panose="020B0604020202020204" pitchFamily="34" charset="0"/>
                          <a:cs typeface="Arial" panose="020B0604020202020204" pitchFamily="34" charset="0"/>
                        </a:rPr>
                        <a:t>displayed.</a:t>
                      </a:r>
                    </a:p>
                    <a:p>
                      <a:pPr algn="l"/>
                      <a:r>
                        <a:rPr lang="en-US" sz="1800" dirty="0" smtClean="0">
                          <a:latin typeface="Arial" panose="020B0604020202020204" pitchFamily="34" charset="0"/>
                          <a:cs typeface="Arial" panose="020B0604020202020204" pitchFamily="34" charset="0"/>
                        </a:rPr>
                        <a:t>All skills and</a:t>
                      </a:r>
                    </a:p>
                    <a:p>
                      <a:pPr algn="l"/>
                      <a:r>
                        <a:rPr lang="en-US" sz="1800" dirty="0" smtClean="0">
                          <a:latin typeface="Arial" panose="020B0604020202020204" pitchFamily="34" charset="0"/>
                          <a:cs typeface="Arial" panose="020B0604020202020204" pitchFamily="34" charset="0"/>
                        </a:rPr>
                        <a:t>techniques used are</a:t>
                      </a:r>
                    </a:p>
                    <a:p>
                      <a:pPr algn="l"/>
                      <a:r>
                        <a:rPr lang="en-US" sz="1800" dirty="0" smtClean="0">
                          <a:latin typeface="Arial" panose="020B0604020202020204" pitchFamily="34" charset="0"/>
                          <a:cs typeface="Arial" panose="020B0604020202020204" pitchFamily="34" charset="0"/>
                        </a:rPr>
                        <a:t>appropriate.</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dirty="0" smtClean="0">
                          <a:latin typeface="Arial" panose="020B0604020202020204" pitchFamily="34" charset="0"/>
                          <a:cs typeface="Arial" panose="020B0604020202020204" pitchFamily="34" charset="0"/>
                        </a:rPr>
                        <a:t>All of the evidence</a:t>
                      </a:r>
                    </a:p>
                    <a:p>
                      <a:pPr algn="l"/>
                      <a:r>
                        <a:rPr lang="en-US" sz="1800" dirty="0" smtClean="0">
                          <a:latin typeface="Arial" panose="020B0604020202020204" pitchFamily="34" charset="0"/>
                          <a:cs typeface="Arial" panose="020B0604020202020204" pitchFamily="34" charset="0"/>
                        </a:rPr>
                        <a:t>collected is</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accurately</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displayed.</a:t>
                      </a:r>
                    </a:p>
                    <a:p>
                      <a:pPr algn="l"/>
                      <a:r>
                        <a:rPr lang="en-US" sz="1800" dirty="0" smtClean="0">
                          <a:latin typeface="Arial" panose="020B0604020202020204" pitchFamily="34" charset="0"/>
                          <a:cs typeface="Arial" panose="020B0604020202020204" pitchFamily="34" charset="0"/>
                        </a:rPr>
                        <a:t>All skills and</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techniques used</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are appropriate, and</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some awareness</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of the validity or</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reliability of at least</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one of them is</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shown.</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6747295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707886"/>
          </a:xfrm>
          <a:prstGeom prst="rect">
            <a:avLst/>
          </a:prstGeom>
        </p:spPr>
        <p:txBody>
          <a:bodyPr wrap="square">
            <a:spAutoFit/>
          </a:bodyPr>
          <a:lstStyle/>
          <a:p>
            <a:pPr>
              <a:buClr>
                <a:schemeClr val="accent6">
                  <a:lumMod val="75000"/>
                </a:schemeClr>
              </a:buClr>
              <a:buSzPct val="100000"/>
            </a:pPr>
            <a:r>
              <a:rPr lang="en-US" sz="2000" b="1" dirty="0" smtClean="0">
                <a:solidFill>
                  <a:srgbClr val="C00000"/>
                </a:solidFill>
              </a:rPr>
              <a:t>2</a:t>
            </a:r>
            <a:r>
              <a:rPr lang="en-US" sz="2000" b="1" dirty="0">
                <a:solidFill>
                  <a:srgbClr val="C00000"/>
                </a:solidFill>
              </a:rPr>
              <a:t>. Investigative skills and representation of </a:t>
            </a:r>
            <a:r>
              <a:rPr lang="en-US" sz="2000" b="1" dirty="0" smtClean="0">
                <a:solidFill>
                  <a:srgbClr val="C00000"/>
                </a:solidFill>
              </a:rPr>
              <a:t>evidence</a:t>
            </a:r>
            <a:br>
              <a:rPr lang="en-US" sz="2000" b="1" dirty="0" smtClean="0">
                <a:solidFill>
                  <a:srgbClr val="C00000"/>
                </a:solidFill>
              </a:rPr>
            </a:br>
            <a:r>
              <a:rPr lang="en-US" sz="2000" b="1" dirty="0"/>
              <a:t>2.(ii) Organisation and representation of evidence (9 </a:t>
            </a:r>
            <a:r>
              <a:rPr lang="en-US" sz="2000" b="1" dirty="0" smtClean="0"/>
              <a:t>marks)</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35714848"/>
              </p:ext>
            </p:extLst>
          </p:nvPr>
        </p:nvGraphicFramePr>
        <p:xfrm>
          <a:off x="179512" y="1988840"/>
          <a:ext cx="8712966" cy="4678680"/>
        </p:xfrm>
        <a:graphic>
          <a:graphicData uri="http://schemas.openxmlformats.org/drawingml/2006/table">
            <a:tbl>
              <a:tblPr firstRow="1" bandRow="1">
                <a:tableStyleId>{93296810-A885-4BE3-A3E7-6D5BEEA58F35}</a:tableStyleId>
              </a:tblPr>
              <a:tblGrid>
                <a:gridCol w="1512168"/>
                <a:gridCol w="1584176"/>
                <a:gridCol w="1872208"/>
                <a:gridCol w="1800200"/>
                <a:gridCol w="1944214"/>
              </a:tblGrid>
              <a:tr h="387058">
                <a:tc>
                  <a:txBody>
                    <a:bodyPr/>
                    <a:lstStyle/>
                    <a:p>
                      <a:r>
                        <a:rPr lang="en-US" sz="1700" dirty="0" smtClean="0">
                          <a:latin typeface="Arial" panose="020B0604020202020204" pitchFamily="34" charset="0"/>
                          <a:cs typeface="Arial" panose="020B0604020202020204" pitchFamily="34" charset="0"/>
                        </a:rPr>
                        <a:t>Assessment</a:t>
                      </a:r>
                    </a:p>
                    <a:p>
                      <a:r>
                        <a:rPr lang="en-US" sz="1700" dirty="0" smtClean="0">
                          <a:latin typeface="Arial" panose="020B0604020202020204" pitchFamily="34" charset="0"/>
                          <a:cs typeface="Arial" panose="020B0604020202020204" pitchFamily="34" charset="0"/>
                        </a:rPr>
                        <a:t>objective</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Criteria</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Level 1</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Level 2</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Level 3</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700" dirty="0" smtClean="0">
                          <a:latin typeface="Arial" panose="020B0604020202020204" pitchFamily="34" charset="0"/>
                          <a:cs typeface="Arial" panose="020B0604020202020204" pitchFamily="34" charset="0"/>
                        </a:rPr>
                        <a:t>2(e)</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Data displayed</a:t>
                      </a:r>
                    </a:p>
                    <a:p>
                      <a:pPr algn="l"/>
                      <a:r>
                        <a:rPr lang="en-US" sz="1700" dirty="0" smtClean="0">
                          <a:latin typeface="Arial" panose="020B0604020202020204" pitchFamily="34" charset="0"/>
                          <a:cs typeface="Arial" panose="020B0604020202020204" pitchFamily="34" charset="0"/>
                        </a:rPr>
                        <a:t>effectively,</a:t>
                      </a:r>
                    </a:p>
                    <a:p>
                      <a:pPr algn="l"/>
                      <a:r>
                        <a:rPr lang="en-US" sz="1700" dirty="0" smtClean="0">
                          <a:latin typeface="Arial" panose="020B0604020202020204" pitchFamily="34" charset="0"/>
                          <a:cs typeface="Arial" panose="020B0604020202020204" pitchFamily="34" charset="0"/>
                        </a:rPr>
                        <a:t>with a degree</a:t>
                      </a:r>
                    </a:p>
                    <a:p>
                      <a:pPr algn="l"/>
                      <a:r>
                        <a:rPr lang="en-US" sz="1700" dirty="0" smtClean="0">
                          <a:latin typeface="Arial" panose="020B0604020202020204" pitchFamily="34" charset="0"/>
                          <a:cs typeface="Arial" panose="020B0604020202020204" pitchFamily="34" charset="0"/>
                        </a:rPr>
                        <a:t>of neatness</a:t>
                      </a:r>
                    </a:p>
                    <a:p>
                      <a:pPr algn="l"/>
                      <a:r>
                        <a:rPr lang="en-US" sz="1700" dirty="0" smtClean="0">
                          <a:latin typeface="Arial" panose="020B0604020202020204" pitchFamily="34" charset="0"/>
                          <a:cs typeface="Arial" panose="020B0604020202020204" pitchFamily="34" charset="0"/>
                        </a:rPr>
                        <a:t>and good</a:t>
                      </a:r>
                    </a:p>
                    <a:p>
                      <a:pPr algn="l"/>
                      <a:r>
                        <a:rPr lang="en-US" sz="1700" dirty="0" smtClean="0">
                          <a:latin typeface="Arial" panose="020B0604020202020204" pitchFamily="34" charset="0"/>
                          <a:cs typeface="Arial" panose="020B0604020202020204" pitchFamily="34" charset="0"/>
                        </a:rPr>
                        <a:t>annotation.</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Some of the evidence</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collected is displayed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effectively and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neatly.</a:t>
                      </a:r>
                    </a:p>
                    <a:p>
                      <a:pPr algn="l"/>
                      <a:endParaRPr lang="en-US" sz="1700" dirty="0" smtClean="0">
                        <a:latin typeface="Arial" panose="020B0604020202020204" pitchFamily="34" charset="0"/>
                        <a:cs typeface="Arial" panose="020B0604020202020204" pitchFamily="34" charset="0"/>
                      </a:endParaRPr>
                    </a:p>
                    <a:p>
                      <a:pPr algn="l"/>
                      <a:r>
                        <a:rPr lang="en-US" sz="1700" dirty="0" smtClean="0">
                          <a:latin typeface="Arial" panose="020B0604020202020204" pitchFamily="34" charset="0"/>
                          <a:cs typeface="Arial" panose="020B0604020202020204" pitchFamily="34" charset="0"/>
                        </a:rPr>
                        <a:t>Limited labelling of</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graphs and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diagrams.</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Most of the evidence</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collected is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displayed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effectively and neatly.</a:t>
                      </a:r>
                    </a:p>
                    <a:p>
                      <a:pPr algn="l"/>
                      <a:r>
                        <a:rPr lang="en-US" sz="1700" dirty="0" smtClean="0">
                          <a:latin typeface="Arial" panose="020B0604020202020204" pitchFamily="34" charset="0"/>
                          <a:cs typeface="Arial" panose="020B0604020202020204" pitchFamily="34" charset="0"/>
                        </a:rPr>
                        <a:t>Most graphs and</a:t>
                      </a:r>
                    </a:p>
                    <a:p>
                      <a:pPr algn="l"/>
                      <a:r>
                        <a:rPr lang="en-US" sz="1700" dirty="0" smtClean="0">
                          <a:latin typeface="Arial" panose="020B0604020202020204" pitchFamily="34" charset="0"/>
                          <a:cs typeface="Arial" panose="020B0604020202020204" pitchFamily="34" charset="0"/>
                        </a:rPr>
                        <a:t>diagrams have titles,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keys, scale, etc.</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All of the evidence is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displayed effectively</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and neatly.</a:t>
                      </a:r>
                    </a:p>
                    <a:p>
                      <a:pPr algn="l"/>
                      <a:endParaRPr lang="en-US" sz="1700" dirty="0" smtClean="0">
                        <a:latin typeface="Arial" panose="020B0604020202020204" pitchFamily="34" charset="0"/>
                        <a:cs typeface="Arial" panose="020B0604020202020204" pitchFamily="34" charset="0"/>
                      </a:endParaRPr>
                    </a:p>
                    <a:p>
                      <a:pPr algn="l"/>
                      <a:r>
                        <a:rPr lang="en-US" sz="1700" dirty="0" smtClean="0">
                          <a:latin typeface="Arial" panose="020B0604020202020204" pitchFamily="34" charset="0"/>
                          <a:cs typeface="Arial" panose="020B0604020202020204" pitchFamily="34" charset="0"/>
                        </a:rPr>
                        <a:t>All of the graphs and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diagrams have titles,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keys, scale, etc.</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700" dirty="0" smtClean="0">
                          <a:latin typeface="Arial" panose="020B0604020202020204" pitchFamily="34" charset="0"/>
                          <a:cs typeface="Arial" panose="020B0604020202020204" pitchFamily="34" charset="0"/>
                        </a:rPr>
                        <a:t>2(f)</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Different skills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and techniques</a:t>
                      </a:r>
                    </a:p>
                    <a:p>
                      <a:pPr algn="l"/>
                      <a:r>
                        <a:rPr lang="en-US" sz="1700" dirty="0" smtClean="0">
                          <a:latin typeface="Arial" panose="020B0604020202020204" pitchFamily="34" charset="0"/>
                          <a:cs typeface="Arial" panose="020B0604020202020204" pitchFamily="34" charset="0"/>
                        </a:rPr>
                        <a:t>are used.</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Only a limited</a:t>
                      </a:r>
                    </a:p>
                    <a:p>
                      <a:pPr algn="l"/>
                      <a:r>
                        <a:rPr lang="en-US" sz="1700" dirty="0" smtClean="0">
                          <a:latin typeface="Arial" panose="020B0604020202020204" pitchFamily="34" charset="0"/>
                          <a:cs typeface="Arial" panose="020B0604020202020204" pitchFamily="34" charset="0"/>
                        </a:rPr>
                        <a:t>range of skills and</a:t>
                      </a:r>
                    </a:p>
                    <a:p>
                      <a:pPr algn="l"/>
                      <a:r>
                        <a:rPr lang="en-US" sz="1700" dirty="0" smtClean="0">
                          <a:latin typeface="Arial" panose="020B0604020202020204" pitchFamily="34" charset="0"/>
                          <a:cs typeface="Arial" panose="020B0604020202020204" pitchFamily="34" charset="0"/>
                        </a:rPr>
                        <a:t>techniques is used.</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A wide range of skills</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and techniques is</a:t>
                      </a:r>
                    </a:p>
                    <a:p>
                      <a:pPr algn="l"/>
                      <a:r>
                        <a:rPr lang="en-US" sz="1700" dirty="0" smtClean="0">
                          <a:latin typeface="Arial" panose="020B0604020202020204" pitchFamily="34" charset="0"/>
                          <a:cs typeface="Arial" panose="020B0604020202020204" pitchFamily="34" charset="0"/>
                        </a:rPr>
                        <a:t>used.</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700" dirty="0" smtClean="0">
                          <a:latin typeface="Arial" panose="020B0604020202020204" pitchFamily="34" charset="0"/>
                          <a:cs typeface="Arial" panose="020B0604020202020204" pitchFamily="34" charset="0"/>
                        </a:rPr>
                        <a:t>A comprehensive</a:t>
                      </a:r>
                    </a:p>
                    <a:p>
                      <a:pPr algn="l"/>
                      <a:r>
                        <a:rPr lang="en-US" sz="1700" dirty="0" smtClean="0">
                          <a:latin typeface="Arial" panose="020B0604020202020204" pitchFamily="34" charset="0"/>
                          <a:cs typeface="Arial" panose="020B0604020202020204" pitchFamily="34" charset="0"/>
                        </a:rPr>
                        <a:t>range of skills and</a:t>
                      </a:r>
                    </a:p>
                    <a:p>
                      <a:pPr algn="l"/>
                      <a:r>
                        <a:rPr lang="en-US" sz="1700" dirty="0" smtClean="0">
                          <a:latin typeface="Arial" panose="020B0604020202020204" pitchFamily="34" charset="0"/>
                          <a:cs typeface="Arial" panose="020B0604020202020204" pitchFamily="34" charset="0"/>
                        </a:rPr>
                        <a:t>techniques is used.</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0116750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400110"/>
          </a:xfrm>
          <a:prstGeom prst="rect">
            <a:avLst/>
          </a:prstGeom>
        </p:spPr>
        <p:txBody>
          <a:bodyPr wrap="square">
            <a:spAutoFit/>
          </a:bodyPr>
          <a:lstStyle/>
          <a:p>
            <a:pPr>
              <a:buClr>
                <a:schemeClr val="accent6">
                  <a:lumMod val="75000"/>
                </a:schemeClr>
              </a:buClr>
              <a:buSzPct val="100000"/>
            </a:pPr>
            <a:r>
              <a:rPr lang="en-US" sz="2000" b="1" dirty="0">
                <a:solidFill>
                  <a:srgbClr val="C00000"/>
                </a:solidFill>
              </a:rPr>
              <a:t>3. Analysis and interpretation of evidence (21 marks)</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2978816916"/>
              </p:ext>
            </p:extLst>
          </p:nvPr>
        </p:nvGraphicFramePr>
        <p:xfrm>
          <a:off x="179512" y="1484784"/>
          <a:ext cx="8712966" cy="5273040"/>
        </p:xfrm>
        <a:graphic>
          <a:graphicData uri="http://schemas.openxmlformats.org/drawingml/2006/table">
            <a:tbl>
              <a:tblPr firstRow="1" bandRow="1">
                <a:tableStyleId>{93296810-A885-4BE3-A3E7-6D5BEEA58F35}</a:tableStyleId>
              </a:tblPr>
              <a:tblGrid>
                <a:gridCol w="1296144"/>
                <a:gridCol w="1512168"/>
                <a:gridCol w="1944216"/>
                <a:gridCol w="1872208"/>
                <a:gridCol w="2088230"/>
              </a:tblGrid>
              <a:tr h="387058">
                <a:tc>
                  <a:txBody>
                    <a:bodyPr/>
                    <a:lstStyle/>
                    <a:p>
                      <a:r>
                        <a:rPr lang="en-US" sz="1400" dirty="0" smtClean="0">
                          <a:latin typeface="Arial" panose="020B0604020202020204" pitchFamily="34" charset="0"/>
                          <a:cs typeface="Arial" panose="020B0604020202020204" pitchFamily="34" charset="0"/>
                        </a:rPr>
                        <a:t>Assessment</a:t>
                      </a:r>
                    </a:p>
                    <a:p>
                      <a:r>
                        <a:rPr lang="en-US" sz="1400" dirty="0" smtClean="0">
                          <a:latin typeface="Arial" panose="020B0604020202020204" pitchFamily="34" charset="0"/>
                          <a:cs typeface="Arial" panose="020B0604020202020204" pitchFamily="34" charset="0"/>
                        </a:rPr>
                        <a:t>objective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Criteria</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1</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2</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Level 3</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00" dirty="0" smtClean="0">
                          <a:latin typeface="Arial" panose="020B0604020202020204" pitchFamily="34" charset="0"/>
                          <a:cs typeface="Arial" panose="020B0604020202020204" pitchFamily="34" charset="0"/>
                        </a:rPr>
                        <a:t>3(a)</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Application of knowledge.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Most of the evidence is </a:t>
                      </a:r>
                      <a:r>
                        <a:rPr kumimoji="0"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analysed</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interpreted, using general terms rather than appropriate terminology.</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Most of the evidence is </a:t>
                      </a:r>
                      <a:r>
                        <a:rPr kumimoji="0"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analysed</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interpreted, using appropriate terms and concepts.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Clear analysis and interpretation of relationships and concepts, using appropriate terminology. Relates evidence to the</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context of the course.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00" dirty="0" smtClean="0">
                          <a:latin typeface="Arial" panose="020B0604020202020204" pitchFamily="34" charset="0"/>
                          <a:cs typeface="Arial" panose="020B0604020202020204" pitchFamily="34" charset="0"/>
                        </a:rPr>
                        <a:t>3(b)</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General Communication skills.</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Limited communication of ideas. </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Opinions given which are not related to the evidence collected.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Better communication of ideas. </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Opinions given are partly related to the Evidence collected.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Thorough communication of</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ideas.</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Opinions given are</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closely related to the</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evidence collected.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400" dirty="0" smtClean="0">
                          <a:latin typeface="Arial" panose="020B0604020202020204" pitchFamily="34" charset="0"/>
                          <a:cs typeface="Arial" panose="020B0604020202020204" pitchFamily="34" charset="0"/>
                        </a:rPr>
                        <a:t>3(c)</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Organisation of the analysis and interpretation.</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Incomplete account, which lacks a logical, </a:t>
                      </a:r>
                      <a:r>
                        <a:rPr kumimoji="0"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organised</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structure.</a:t>
                      </a:r>
                    </a:p>
                    <a:p>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Limited analysis and interpretation, with reference to only some of the evidence.</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Fuller account, with a more logical structure.</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Some attempt is made at organisation and most of the evidence is </a:t>
                      </a:r>
                      <a:r>
                        <a:rPr kumimoji="0"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analysed</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interpreted.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Complete account, with a sound, </a:t>
                      </a:r>
                      <a:r>
                        <a:rPr kumimoji="0"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organised</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logical structure.</a:t>
                      </a:r>
                    </a:p>
                    <a:p>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A thorough, well organized section of work, including analysis and interpretation of all the evidence collected.</a:t>
                      </a:r>
                      <a:endParaRPr lang="en-US"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593990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400110"/>
          </a:xfrm>
          <a:prstGeom prst="rect">
            <a:avLst/>
          </a:prstGeom>
        </p:spPr>
        <p:txBody>
          <a:bodyPr wrap="square">
            <a:spAutoFit/>
          </a:bodyPr>
          <a:lstStyle/>
          <a:p>
            <a:pPr>
              <a:buClr>
                <a:schemeClr val="accent6">
                  <a:lumMod val="75000"/>
                </a:schemeClr>
              </a:buClr>
              <a:buSzPct val="100000"/>
            </a:pPr>
            <a:r>
              <a:rPr lang="en-US" sz="2000" b="1" dirty="0">
                <a:solidFill>
                  <a:srgbClr val="C00000"/>
                </a:solidFill>
              </a:rPr>
              <a:t>3. Analysis and interpretation of evidence (21 marks)</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3379632862"/>
              </p:ext>
            </p:extLst>
          </p:nvPr>
        </p:nvGraphicFramePr>
        <p:xfrm>
          <a:off x="179512" y="1484784"/>
          <a:ext cx="8712966" cy="5212080"/>
        </p:xfrm>
        <a:graphic>
          <a:graphicData uri="http://schemas.openxmlformats.org/drawingml/2006/table">
            <a:tbl>
              <a:tblPr firstRow="1" bandRow="1">
                <a:tableStyleId>{93296810-A885-4BE3-A3E7-6D5BEEA58F35}</a:tableStyleId>
              </a:tblPr>
              <a:tblGrid>
                <a:gridCol w="1224136"/>
                <a:gridCol w="1800200"/>
                <a:gridCol w="1800200"/>
                <a:gridCol w="1800200"/>
                <a:gridCol w="2088230"/>
              </a:tblGrid>
              <a:tr h="387058">
                <a:tc>
                  <a:txBody>
                    <a:bodyPr/>
                    <a:lstStyle/>
                    <a:p>
                      <a:r>
                        <a:rPr lang="en-US" sz="1300" dirty="0" smtClean="0">
                          <a:latin typeface="Arial" panose="020B0604020202020204" pitchFamily="34" charset="0"/>
                          <a:cs typeface="Arial" panose="020B0604020202020204" pitchFamily="34" charset="0"/>
                        </a:rPr>
                        <a:t>Assessment</a:t>
                      </a:r>
                    </a:p>
                    <a:p>
                      <a:r>
                        <a:rPr lang="en-US" sz="1300" dirty="0" smtClean="0">
                          <a:latin typeface="Arial" panose="020B0604020202020204" pitchFamily="34" charset="0"/>
                          <a:cs typeface="Arial" panose="020B0604020202020204" pitchFamily="34" charset="0"/>
                        </a:rPr>
                        <a:t>objective</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Criteria</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Level 1</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Level 2</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Level 3</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300" dirty="0" smtClean="0">
                          <a:latin typeface="Arial" panose="020B0604020202020204" pitchFamily="34" charset="0"/>
                          <a:cs typeface="Arial" panose="020B0604020202020204" pitchFamily="34" charset="0"/>
                        </a:rPr>
                        <a:t>3(d)</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Level and extent of analysis.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Comments about the evidence collected and represented are mainly descriptive and simply stated.</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attempts are made to recognise patterns and develop</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explanations.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Thorough analysis, with reasoned explanations and valid comments.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lang="en-US" sz="1300" dirty="0" smtClean="0">
                          <a:latin typeface="Arial" panose="020B0604020202020204" pitchFamily="34" charset="0"/>
                          <a:cs typeface="Arial" panose="020B0604020202020204" pitchFamily="34" charset="0"/>
                        </a:rPr>
                        <a:t>3(e)</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Interpreting the evidence by presenting Reasoned explanations for patterns and Relationships shown in the analysis.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Very little effort to explain the data or to try to find any links or relationships.</a:t>
                      </a:r>
                    </a:p>
                    <a:p>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Very few if any inferences are drawn.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effort to justify the findings and some attempts to find reasons for the evidence obtained. </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inferences are drawn.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A good effort is made to present sound,</a:t>
                      </a:r>
                    </a:p>
                    <a:p>
                      <a:endPar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Reasoned explanations for the evidence obtained.</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Several inferences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3(f)</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Awareness of</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the limitations</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of the evidence</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collected.</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Very little, if any,</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awareness of the</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limitations of the</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evidence collected.</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awareness of the strengths and limitations of the evidence, but no suggestions as to how these difficulties could be overcome.</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Weaknesses and strengths in the evidence collected are </a:t>
                      </a:r>
                      <a:r>
                        <a:rPr kumimoji="0" lang="en-US" sz="1300" b="0" i="0" u="none" strike="noStrike" kern="1200" baseline="0" dirty="0" err="1" smtClean="0">
                          <a:solidFill>
                            <a:schemeClr val="dk1"/>
                          </a:solidFill>
                          <a:latin typeface="Arial" panose="020B0604020202020204" pitchFamily="34" charset="0"/>
                          <a:ea typeface="+mn-ea"/>
                          <a:cs typeface="Arial" panose="020B0604020202020204" pitchFamily="34" charset="0"/>
                        </a:rPr>
                        <a:t>recognised</a:t>
                      </a:r>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 and suggestions are made as to how these could be overcome.</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666">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3(g)</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Originality</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and individual</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opinion.</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Little, if any, originality and individual opinion is shown.</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Some originality and</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individual opinion is</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shown.</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Several original ideas</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and opinions are</a:t>
                      </a:r>
                    </a:p>
                    <a:p>
                      <a:r>
                        <a:rPr kumimoji="0" lang="en-US" sz="1300" b="0" i="0" u="none" strike="noStrike" kern="1200" baseline="0" dirty="0" smtClean="0">
                          <a:solidFill>
                            <a:schemeClr val="dk1"/>
                          </a:solidFill>
                          <a:latin typeface="Arial" panose="020B0604020202020204" pitchFamily="34" charset="0"/>
                          <a:ea typeface="+mn-ea"/>
                          <a:cs typeface="Arial" panose="020B0604020202020204" pitchFamily="34" charset="0"/>
                        </a:rPr>
                        <a:t>included.</a:t>
                      </a:r>
                      <a:endParaRPr kumimoji="0" lang="en-US" sz="13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1983203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600" dirty="0" smtClean="0"/>
              <a:t>7 </a:t>
            </a:r>
            <a:r>
              <a:rPr lang="en-US" sz="3600" dirty="0"/>
              <a:t>- Coursework </a:t>
            </a:r>
            <a:r>
              <a:rPr lang="en-US" sz="3600" dirty="0" smtClean="0"/>
              <a:t>Assessment Criteria </a:t>
            </a:r>
            <a:endParaRPr lang="en-US" sz="3600" dirty="0"/>
          </a:p>
        </p:txBody>
      </p:sp>
      <p:sp>
        <p:nvSpPr>
          <p:cNvPr id="34" name="Rectangle 33"/>
          <p:cNvSpPr/>
          <p:nvPr/>
        </p:nvSpPr>
        <p:spPr>
          <a:xfrm>
            <a:off x="179512" y="1114573"/>
            <a:ext cx="8712968" cy="400110"/>
          </a:xfrm>
          <a:prstGeom prst="rect">
            <a:avLst/>
          </a:prstGeom>
        </p:spPr>
        <p:txBody>
          <a:bodyPr wrap="square">
            <a:spAutoFit/>
          </a:bodyPr>
          <a:lstStyle/>
          <a:p>
            <a:pPr>
              <a:buClr>
                <a:schemeClr val="accent6">
                  <a:lumMod val="75000"/>
                </a:schemeClr>
              </a:buClr>
              <a:buSzPct val="100000"/>
            </a:pPr>
            <a:r>
              <a:rPr lang="en-US" sz="2000" b="1" dirty="0">
                <a:solidFill>
                  <a:srgbClr val="C00000"/>
                </a:solidFill>
              </a:rPr>
              <a:t>4. Evaluation and conclusions (12 marks)</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4161410580"/>
              </p:ext>
            </p:extLst>
          </p:nvPr>
        </p:nvGraphicFramePr>
        <p:xfrm>
          <a:off x="179512" y="1484784"/>
          <a:ext cx="8712966" cy="5138928"/>
        </p:xfrm>
        <a:graphic>
          <a:graphicData uri="http://schemas.openxmlformats.org/drawingml/2006/table">
            <a:tbl>
              <a:tblPr firstRow="1" bandRow="1">
                <a:tableStyleId>{93296810-A885-4BE3-A3E7-6D5BEEA58F35}</a:tableStyleId>
              </a:tblPr>
              <a:tblGrid>
                <a:gridCol w="1224136"/>
                <a:gridCol w="1584176"/>
                <a:gridCol w="1944216"/>
                <a:gridCol w="1872208"/>
                <a:gridCol w="2088230"/>
              </a:tblGrid>
              <a:tr h="370574">
                <a:tc>
                  <a:txBody>
                    <a:bodyPr/>
                    <a:lstStyle/>
                    <a:p>
                      <a:r>
                        <a:rPr lang="en-US" sz="1280" dirty="0" smtClean="0">
                          <a:latin typeface="Arial" panose="020B0604020202020204" pitchFamily="34" charset="0"/>
                          <a:cs typeface="Arial" panose="020B0604020202020204" pitchFamily="34" charset="0"/>
                        </a:rPr>
                        <a:t>Assessment</a:t>
                      </a:r>
                    </a:p>
                    <a:p>
                      <a:r>
                        <a:rPr lang="en-US" sz="1280" dirty="0" smtClean="0">
                          <a:latin typeface="Arial" panose="020B0604020202020204" pitchFamily="34" charset="0"/>
                          <a:cs typeface="Arial" panose="020B0604020202020204" pitchFamily="34" charset="0"/>
                        </a:rPr>
                        <a:t>objective</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latin typeface="Arial" panose="020B0604020202020204" pitchFamily="34" charset="0"/>
                          <a:cs typeface="Arial" panose="020B0604020202020204" pitchFamily="34" charset="0"/>
                        </a:rPr>
                        <a:t>Criteria</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latin typeface="Arial" panose="020B0604020202020204" pitchFamily="34" charset="0"/>
                          <a:cs typeface="Arial" panose="020B0604020202020204" pitchFamily="34" charset="0"/>
                        </a:rPr>
                        <a:t>Level 1</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latin typeface="Arial" panose="020B0604020202020204" pitchFamily="34" charset="0"/>
                          <a:cs typeface="Arial" panose="020B0604020202020204" pitchFamily="34" charset="0"/>
                        </a:rPr>
                        <a:t>Level 2</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latin typeface="Arial" panose="020B0604020202020204" pitchFamily="34" charset="0"/>
                          <a:cs typeface="Arial" panose="020B0604020202020204" pitchFamily="34" charset="0"/>
                        </a:rPr>
                        <a:t>Level 3</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21103">
                <a:tc>
                  <a:txBody>
                    <a:bodyPr/>
                    <a:lstStyle/>
                    <a:p>
                      <a:r>
                        <a:rPr lang="en-US" sz="1280" dirty="0" smtClean="0">
                          <a:latin typeface="Arial" panose="020B0604020202020204" pitchFamily="34" charset="0"/>
                          <a:cs typeface="Arial" panose="020B0604020202020204" pitchFamily="34" charset="0"/>
                        </a:rPr>
                        <a:t>4(a)</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Evaluation of the investigation as a whole.</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Little or no evaluation of the project as a whole.</a:t>
                      </a:r>
                    </a:p>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One or two limitations of the investigation mentioned, but not assessed.</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Some evaluation of the Coursework is included.</a:t>
                      </a:r>
                    </a:p>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Several limitations mentioned and only superficially assessed.</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 sound evaluation of the Coursework is included. Several limitations mentioned and competently assessed.</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0785">
                <a:tc>
                  <a:txBody>
                    <a:bodyPr/>
                    <a:lstStyle/>
                    <a:p>
                      <a:r>
                        <a:rPr lang="en-US" sz="1280" dirty="0" smtClean="0">
                          <a:latin typeface="Arial" panose="020B0604020202020204" pitchFamily="34" charset="0"/>
                          <a:cs typeface="Arial" panose="020B0604020202020204" pitchFamily="34" charset="0"/>
                        </a:rPr>
                        <a:t>4(b)</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Suggestions and recommendations for improvement or future work.</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Very few, if any, of these are included.</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Some of these are included, which are </a:t>
                      </a:r>
                      <a:r>
                        <a:rPr kumimoji="0" lang="en-US" sz="1280" b="0" i="0" u="none" strike="noStrike" kern="1200" baseline="0" dirty="0" err="1" smtClean="0">
                          <a:solidFill>
                            <a:schemeClr val="dk1"/>
                          </a:solidFill>
                          <a:latin typeface="Arial" panose="020B0604020202020204" pitchFamily="34" charset="0"/>
                          <a:ea typeface="+mn-ea"/>
                          <a:cs typeface="Arial" panose="020B0604020202020204" pitchFamily="34" charset="0"/>
                        </a:rPr>
                        <a:t>generalised</a:t>
                      </a:r>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 and basic.</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 wide selection of these is included, which indicate detailed thought about the investigation.</a:t>
                      </a:r>
                      <a:endParaRPr lang="en-US" sz="128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71209">
                <a:tc>
                  <a:txBody>
                    <a:bodyPr/>
                    <a:lstStyle/>
                    <a:p>
                      <a:r>
                        <a:rPr lang="en-US" sz="1280" dirty="0" smtClean="0">
                          <a:latin typeface="Arial" panose="020B0604020202020204" pitchFamily="34" charset="0"/>
                          <a:cs typeface="Arial" panose="020B0604020202020204" pitchFamily="34" charset="0"/>
                        </a:rPr>
                        <a:t>4(c)</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Draw valid conclusions by reasoned consideration of evidence.</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Conclusion lacks depth and is written in general terms.</a:t>
                      </a:r>
                    </a:p>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Little, if any, consideration of the evidence is used to support the conclusions.</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Conclusion is more detailed, but still rather tentative. </a:t>
                      </a:r>
                    </a:p>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 basic attempt is made to use the evidence as a basis of the conclusion.</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 very good, reasoned and Justified conclusion, Drawing together all the threads of the investigation.</a:t>
                      </a:r>
                    </a:p>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 good attempt is made to use the evidence to draw a conclusion.</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0785">
                <a:tc>
                  <a:txBody>
                    <a:bodyPr/>
                    <a:lstStyle/>
                    <a:p>
                      <a:r>
                        <a:rPr lang="en-US" sz="1280" dirty="0" smtClean="0">
                          <a:latin typeface="Arial" panose="020B0604020202020204" pitchFamily="34" charset="0"/>
                          <a:cs typeface="Arial" panose="020B0604020202020204" pitchFamily="34" charset="0"/>
                        </a:rPr>
                        <a:t>4(d)</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Reference to original aims of the investigation in the conclusion.</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Little or no connection to the aims or title in the conclusion.</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Attempts to relate to the aims and/ or title in the conclusion.</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280" b="0" i="0" u="none" strike="noStrike" kern="1200" baseline="0" dirty="0" smtClean="0">
                          <a:solidFill>
                            <a:schemeClr val="dk1"/>
                          </a:solidFill>
                          <a:latin typeface="Arial" panose="020B0604020202020204" pitchFamily="34" charset="0"/>
                          <a:ea typeface="+mn-ea"/>
                          <a:cs typeface="Arial" panose="020B0604020202020204" pitchFamily="34" charset="0"/>
                        </a:rPr>
                        <a:t>Direct references to the aims in reaching conclusions.</a:t>
                      </a:r>
                      <a:endParaRPr kumimoji="0" lang="en-US" sz="128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9222991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a:solidFill>
                  <a:srgbClr val="C00000"/>
                </a:solidFill>
              </a:rPr>
              <a:t>7.2 </a:t>
            </a:r>
            <a:r>
              <a:rPr lang="en-US" sz="4000" dirty="0" smtClean="0">
                <a:solidFill>
                  <a:srgbClr val="C00000"/>
                </a:solidFill>
              </a:rPr>
              <a:t>- Moderation</a:t>
            </a:r>
            <a:endParaRPr lang="en-US" sz="4000" dirty="0">
              <a:solidFill>
                <a:srgbClr val="C00000"/>
              </a:solidFill>
            </a:endParaRPr>
          </a:p>
        </p:txBody>
      </p:sp>
      <p:sp>
        <p:nvSpPr>
          <p:cNvPr id="34" name="Rectangle 33"/>
          <p:cNvSpPr/>
          <p:nvPr/>
        </p:nvSpPr>
        <p:spPr>
          <a:xfrm>
            <a:off x="179512" y="1114573"/>
            <a:ext cx="8712968" cy="5755422"/>
          </a:xfrm>
          <a:prstGeom prst="rect">
            <a:avLst/>
          </a:prstGeom>
        </p:spPr>
        <p:txBody>
          <a:bodyPr wrap="square">
            <a:spAutoFit/>
          </a:bodyPr>
          <a:lstStyle/>
          <a:p>
            <a:pPr>
              <a:buClr>
                <a:schemeClr val="accent6">
                  <a:lumMod val="75000"/>
                </a:schemeClr>
              </a:buClr>
              <a:buSzPct val="80000"/>
            </a:pPr>
            <a:r>
              <a:rPr lang="en-US" sz="2300" b="1" dirty="0" smtClean="0">
                <a:solidFill>
                  <a:srgbClr val="C00000"/>
                </a:solidFill>
              </a:rPr>
              <a:t>Internal </a:t>
            </a:r>
            <a:r>
              <a:rPr lang="en-US" sz="2300" b="1" dirty="0">
                <a:solidFill>
                  <a:srgbClr val="C00000"/>
                </a:solidFill>
              </a:rPr>
              <a:t>moderation</a:t>
            </a:r>
          </a:p>
          <a:p>
            <a:pPr marL="342900" indent="-342900">
              <a:buClr>
                <a:schemeClr val="accent6">
                  <a:lumMod val="75000"/>
                </a:schemeClr>
              </a:buClr>
              <a:buSzPct val="80000"/>
              <a:buFont typeface="Arial" panose="020B0604020202020204" pitchFamily="34" charset="0"/>
              <a:buChar char="►"/>
            </a:pPr>
            <a:r>
              <a:rPr lang="en-US" sz="2300" dirty="0"/>
              <a:t>When several teachers in a Centre are involved in internal assessments, arrangements must be made </a:t>
            </a:r>
            <a:r>
              <a:rPr lang="en-US" sz="2300" dirty="0" smtClean="0"/>
              <a:t>within the </a:t>
            </a:r>
            <a:r>
              <a:rPr lang="en-US" sz="2300" dirty="0"/>
              <a:t>Centre for all candidates to be assessed to a common standard.</a:t>
            </a:r>
          </a:p>
          <a:p>
            <a:pPr marL="342900" indent="-342900">
              <a:buClr>
                <a:schemeClr val="accent6">
                  <a:lumMod val="75000"/>
                </a:schemeClr>
              </a:buClr>
              <a:buSzPct val="80000"/>
              <a:buFont typeface="Arial" panose="020B0604020202020204" pitchFamily="34" charset="0"/>
              <a:buChar char="►"/>
            </a:pPr>
            <a:r>
              <a:rPr lang="en-US" sz="2300" dirty="0"/>
              <a:t>It is essential that, within each Centre, the marks for each skill assigned within different teaching </a:t>
            </a:r>
            <a:r>
              <a:rPr lang="en-US" sz="2300" dirty="0" smtClean="0"/>
              <a:t>groups (e.g</a:t>
            </a:r>
            <a:r>
              <a:rPr lang="en-US" sz="2300" dirty="0"/>
              <a:t>. different classes) are moderated internally for the whole Centre entry. The Centre assessments </a:t>
            </a:r>
            <a:r>
              <a:rPr lang="en-US" sz="2300" dirty="0" smtClean="0"/>
              <a:t>will then </a:t>
            </a:r>
            <a:r>
              <a:rPr lang="en-US" sz="2300" dirty="0"/>
              <a:t>be subject to external moderation.</a:t>
            </a:r>
          </a:p>
          <a:p>
            <a:pPr marL="342900" indent="-342900">
              <a:buClr>
                <a:schemeClr val="accent6">
                  <a:lumMod val="75000"/>
                </a:schemeClr>
              </a:buClr>
              <a:buSzPct val="80000"/>
              <a:buFont typeface="Arial" panose="020B0604020202020204" pitchFamily="34" charset="0"/>
              <a:buChar char="►"/>
            </a:pPr>
            <a:r>
              <a:rPr lang="en-US" sz="2300" dirty="0"/>
              <a:t>The internally moderated marks for all candidates must be recorded on the </a:t>
            </a:r>
            <a:r>
              <a:rPr lang="en-US" sz="2300" dirty="0" smtClean="0"/>
              <a:t>Coursework Assessment </a:t>
            </a:r>
            <a:r>
              <a:rPr lang="en-US" sz="2300" dirty="0"/>
              <a:t>Summary. This form, and the instructions for completing it, may be downloaded </a:t>
            </a:r>
            <a:r>
              <a:rPr lang="en-US" sz="2300" dirty="0" smtClean="0"/>
              <a:t>from </a:t>
            </a:r>
            <a:r>
              <a:rPr lang="en-US" sz="2300" b="1" dirty="0" smtClean="0">
                <a:hlinkClick r:id="rId3"/>
              </a:rPr>
              <a:t>www.cie.org.uk/samples</a:t>
            </a:r>
            <a:r>
              <a:rPr lang="en-US" sz="2300" dirty="0" smtClean="0"/>
              <a:t>. </a:t>
            </a:r>
            <a:r>
              <a:rPr lang="en-US" sz="2300" dirty="0"/>
              <a:t>The database will ask you for the syllabus code (i.e. 0471) and your </a:t>
            </a:r>
            <a:r>
              <a:rPr lang="en-US" sz="2300" dirty="0" smtClean="0"/>
              <a:t>Centre number</a:t>
            </a:r>
            <a:r>
              <a:rPr lang="en-US" sz="2300" dirty="0"/>
              <a:t>, after which it will take you to the correct form. Follow the instructions when completing the form</a:t>
            </a:r>
            <a:r>
              <a:rPr lang="en-US" sz="2300" dirty="0" smtClean="0"/>
              <a:t>.</a:t>
            </a:r>
            <a:endParaRPr lang="en-US" sz="2300" dirty="0"/>
          </a:p>
        </p:txBody>
      </p:sp>
    </p:spTree>
    <p:extLst>
      <p:ext uri="{BB962C8B-B14F-4D97-AF65-F5344CB8AC3E}">
        <p14:creationId xmlns:p14="http://schemas.microsoft.com/office/powerpoint/2010/main" val="86851548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a:solidFill>
                  <a:srgbClr val="C00000"/>
                </a:solidFill>
              </a:rPr>
              <a:t>7.2 </a:t>
            </a:r>
            <a:r>
              <a:rPr lang="en-US" sz="4000" dirty="0" smtClean="0">
                <a:solidFill>
                  <a:srgbClr val="C00000"/>
                </a:solidFill>
              </a:rPr>
              <a:t>- Moderation</a:t>
            </a:r>
            <a:endParaRPr lang="en-US" sz="4000" dirty="0">
              <a:solidFill>
                <a:srgbClr val="C00000"/>
              </a:solidFill>
            </a:endParaRPr>
          </a:p>
        </p:txBody>
      </p:sp>
      <p:sp>
        <p:nvSpPr>
          <p:cNvPr id="34" name="Rectangle 33"/>
          <p:cNvSpPr/>
          <p:nvPr/>
        </p:nvSpPr>
        <p:spPr>
          <a:xfrm>
            <a:off x="179512" y="1114573"/>
            <a:ext cx="8712968"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External </a:t>
            </a:r>
            <a:r>
              <a:rPr lang="en-US" sz="2100" b="1" dirty="0">
                <a:solidFill>
                  <a:srgbClr val="C00000"/>
                </a:solidFill>
              </a:rPr>
              <a:t>moderation</a:t>
            </a:r>
          </a:p>
          <a:p>
            <a:pPr marL="342900" indent="-342900">
              <a:buClr>
                <a:schemeClr val="accent6">
                  <a:lumMod val="75000"/>
                </a:schemeClr>
              </a:buClr>
              <a:buSzPct val="80000"/>
              <a:buFont typeface="Arial" panose="020B0604020202020204" pitchFamily="34" charset="0"/>
              <a:buChar char="►"/>
            </a:pPr>
            <a:r>
              <a:rPr lang="en-US" sz="2100" dirty="0"/>
              <a:t>External moderation of internal assessment is carried out by Cambridge.</a:t>
            </a:r>
          </a:p>
          <a:p>
            <a:pPr marL="685800" indent="-285750">
              <a:buClr>
                <a:schemeClr val="accent6">
                  <a:lumMod val="75000"/>
                </a:schemeClr>
              </a:buClr>
              <a:buSzPct val="80000"/>
              <a:buFont typeface="Wingdings" panose="05000000000000000000" pitchFamily="2" charset="2"/>
              <a:buChar char="§"/>
            </a:pPr>
            <a:r>
              <a:rPr lang="en-US" sz="2100" dirty="0" err="1" smtClean="0"/>
              <a:t>Centres</a:t>
            </a:r>
            <a:r>
              <a:rPr lang="en-US" sz="2100" dirty="0" smtClean="0"/>
              <a:t> </a:t>
            </a:r>
            <a:r>
              <a:rPr lang="en-US" sz="2100" dirty="0"/>
              <a:t>must submit the internally assessed </a:t>
            </a:r>
            <a:r>
              <a:rPr lang="en-US" sz="2100" b="1" dirty="0">
                <a:solidFill>
                  <a:srgbClr val="FF0000"/>
                </a:solidFill>
              </a:rPr>
              <a:t>marks</a:t>
            </a:r>
            <a:r>
              <a:rPr lang="en-US" sz="2100" b="1" dirty="0"/>
              <a:t> </a:t>
            </a:r>
            <a:r>
              <a:rPr lang="en-US" sz="2100" dirty="0"/>
              <a:t>of </a:t>
            </a:r>
            <a:r>
              <a:rPr lang="en-US" sz="2100" b="1" dirty="0">
                <a:solidFill>
                  <a:srgbClr val="FF0000"/>
                </a:solidFill>
              </a:rPr>
              <a:t>all </a:t>
            </a:r>
            <a:r>
              <a:rPr lang="en-US" sz="2100" dirty="0"/>
              <a:t>candidates to Cambridge.</a:t>
            </a:r>
          </a:p>
          <a:p>
            <a:pPr marL="685800" indent="-285750">
              <a:buClr>
                <a:schemeClr val="accent6">
                  <a:lumMod val="75000"/>
                </a:schemeClr>
              </a:buClr>
              <a:buSzPct val="80000"/>
              <a:buFont typeface="Wingdings" panose="05000000000000000000" pitchFamily="2" charset="2"/>
              <a:buChar char="§"/>
            </a:pPr>
            <a:r>
              <a:rPr lang="en-US" sz="2100" dirty="0" err="1" smtClean="0"/>
              <a:t>Centres</a:t>
            </a:r>
            <a:r>
              <a:rPr lang="en-US" sz="2100" dirty="0" smtClean="0"/>
              <a:t> </a:t>
            </a:r>
            <a:r>
              <a:rPr lang="en-US" sz="2100" dirty="0"/>
              <a:t>must also submit the internally assessed </a:t>
            </a:r>
            <a:r>
              <a:rPr lang="en-US" sz="2100" b="1" dirty="0">
                <a:solidFill>
                  <a:srgbClr val="FF0000"/>
                </a:solidFill>
              </a:rPr>
              <a:t>work </a:t>
            </a:r>
            <a:r>
              <a:rPr lang="en-US" sz="2100" dirty="0"/>
              <a:t>of a </a:t>
            </a:r>
            <a:r>
              <a:rPr lang="en-US" sz="2100" b="1" dirty="0">
                <a:solidFill>
                  <a:srgbClr val="FF0000"/>
                </a:solidFill>
              </a:rPr>
              <a:t>sample</a:t>
            </a:r>
            <a:r>
              <a:rPr lang="en-US" sz="2100" dirty="0"/>
              <a:t> of candidates to Cambridge. </a:t>
            </a:r>
            <a:r>
              <a:rPr lang="en-US" sz="2100" dirty="0" smtClean="0"/>
              <a:t>The </a:t>
            </a:r>
            <a:r>
              <a:rPr lang="en-US" sz="2100" i="1" dirty="0" smtClean="0"/>
              <a:t>Cambridge </a:t>
            </a:r>
            <a:r>
              <a:rPr lang="en-US" sz="2100" i="1" dirty="0"/>
              <a:t>Administrative Guide</a:t>
            </a:r>
            <a:r>
              <a:rPr lang="en-US" sz="2100" dirty="0"/>
              <a:t>, available on our website, provides details of which candidates are </a:t>
            </a:r>
            <a:r>
              <a:rPr lang="en-US" sz="2100" dirty="0" smtClean="0"/>
              <a:t>to be </a:t>
            </a:r>
            <a:r>
              <a:rPr lang="en-US" sz="2100" dirty="0"/>
              <a:t>included in the sample.</a:t>
            </a:r>
          </a:p>
          <a:p>
            <a:pPr marL="342900" indent="-342900">
              <a:buClr>
                <a:schemeClr val="accent6">
                  <a:lumMod val="75000"/>
                </a:schemeClr>
              </a:buClr>
              <a:buSzPct val="80000"/>
              <a:buFont typeface="Arial" panose="020B0604020202020204" pitchFamily="34" charset="0"/>
              <a:buChar char="►"/>
            </a:pPr>
            <a:r>
              <a:rPr lang="en-US" sz="2100" dirty="0"/>
              <a:t>The deadlines and methods for submitting internally assessed marks and work are in the </a:t>
            </a:r>
            <a:r>
              <a:rPr lang="en-US" sz="2100" i="1" dirty="0" smtClean="0"/>
              <a:t>Cambridge Administrative </a:t>
            </a:r>
            <a:r>
              <a:rPr lang="en-US" sz="2100" i="1" dirty="0"/>
              <a:t>Guide </a:t>
            </a:r>
            <a:r>
              <a:rPr lang="en-US" sz="2100" dirty="0"/>
              <a:t>available on our website.</a:t>
            </a:r>
          </a:p>
          <a:p>
            <a:pPr>
              <a:buClr>
                <a:schemeClr val="accent6">
                  <a:lumMod val="75000"/>
                </a:schemeClr>
              </a:buClr>
              <a:buSzPct val="80000"/>
            </a:pPr>
            <a:r>
              <a:rPr lang="en-US" sz="2100" b="1" dirty="0">
                <a:solidFill>
                  <a:srgbClr val="C00000"/>
                </a:solidFill>
              </a:rPr>
              <a:t>7.3 - Resubmission of coursework and carrying forward of internally assessed marks</a:t>
            </a:r>
          </a:p>
          <a:p>
            <a:pPr marL="342900" indent="-342900">
              <a:buClr>
                <a:schemeClr val="accent6">
                  <a:lumMod val="75000"/>
                </a:schemeClr>
              </a:buClr>
              <a:buSzPct val="80000"/>
              <a:buFont typeface="Arial" panose="020B0604020202020204" pitchFamily="34" charset="0"/>
              <a:buChar char="►"/>
            </a:pPr>
            <a:r>
              <a:rPr lang="en-US" sz="2100" dirty="0"/>
              <a:t>Information about resubmission of coursework and carrying forward of coursework marks can be found </a:t>
            </a:r>
            <a:r>
              <a:rPr lang="en-US" sz="2100" dirty="0" smtClean="0"/>
              <a:t>in the </a:t>
            </a:r>
            <a:r>
              <a:rPr lang="en-US" sz="2100" dirty="0"/>
              <a:t>Cambridge Administrative Guide.</a:t>
            </a:r>
          </a:p>
        </p:txBody>
      </p:sp>
    </p:spTree>
    <p:extLst>
      <p:ext uri="{BB962C8B-B14F-4D97-AF65-F5344CB8AC3E}">
        <p14:creationId xmlns:p14="http://schemas.microsoft.com/office/powerpoint/2010/main" val="1333949678"/>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600" dirty="0" smtClean="0">
                <a:solidFill>
                  <a:srgbClr val="C00000"/>
                </a:solidFill>
              </a:rPr>
              <a:t>6 - Introduction</a:t>
            </a:r>
            <a:endParaRPr lang="en-US" sz="3600" dirty="0">
              <a:solidFill>
                <a:srgbClr val="C00000"/>
              </a:solidFill>
            </a:endParaRPr>
          </a:p>
        </p:txBody>
      </p:sp>
      <p:sp>
        <p:nvSpPr>
          <p:cNvPr id="34" name="Rectangle 33"/>
          <p:cNvSpPr/>
          <p:nvPr/>
        </p:nvSpPr>
        <p:spPr>
          <a:xfrm>
            <a:off x="179512" y="1114573"/>
            <a:ext cx="8712968" cy="5647700"/>
          </a:xfrm>
          <a:prstGeom prst="rect">
            <a:avLst/>
          </a:prstGeom>
        </p:spPr>
        <p:txBody>
          <a:bodyPr wrap="square">
            <a:spAutoFit/>
          </a:bodyPr>
          <a:lstStyle/>
          <a:p>
            <a:pPr>
              <a:buClr>
                <a:schemeClr val="accent6">
                  <a:lumMod val="75000"/>
                </a:schemeClr>
              </a:buClr>
              <a:buSzPct val="80000"/>
            </a:pPr>
            <a:r>
              <a:rPr lang="en-US" sz="1900" b="1" dirty="0" smtClean="0">
                <a:solidFill>
                  <a:srgbClr val="C00000"/>
                </a:solidFill>
              </a:rPr>
              <a:t>Introduction</a:t>
            </a:r>
            <a:endParaRPr lang="en-US" sz="19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1900" dirty="0"/>
              <a:t>The learning content of this unit reflects that which you have already studied in the </a:t>
            </a:r>
            <a:r>
              <a:rPr lang="en-US" sz="1900" dirty="0" smtClean="0"/>
              <a:t>previously. </a:t>
            </a:r>
            <a:r>
              <a:rPr lang="en-US" sz="1900" dirty="0"/>
              <a:t>The main difference is the applied context for this learning, namely that of the visitor services sector of the travel and tourism industry. </a:t>
            </a:r>
            <a:endParaRPr lang="en-US" sz="1900" dirty="0" smtClean="0"/>
          </a:p>
          <a:p>
            <a:pPr marL="342900" indent="-342900">
              <a:buClr>
                <a:schemeClr val="accent6">
                  <a:lumMod val="75000"/>
                </a:schemeClr>
              </a:buClr>
              <a:buSzPct val="80000"/>
              <a:buFont typeface="Arial" panose="020B0604020202020204" pitchFamily="34" charset="0"/>
              <a:buChar char="►"/>
            </a:pPr>
            <a:r>
              <a:rPr lang="en-US" sz="1900" dirty="0" smtClean="0"/>
              <a:t>The </a:t>
            </a:r>
            <a:r>
              <a:rPr lang="en-US" sz="1900" dirty="0"/>
              <a:t>other difference occurs in the way in which this unit will be assessed. Unlike the previous unit, which is assessed by externally set and marked question papers, unit 6 is assessed through coursework. </a:t>
            </a:r>
            <a:endParaRPr lang="en-US" sz="1900" dirty="0" smtClean="0"/>
          </a:p>
          <a:p>
            <a:pPr marL="342900" indent="-342900">
              <a:buClr>
                <a:schemeClr val="accent6">
                  <a:lumMod val="75000"/>
                </a:schemeClr>
              </a:buClr>
              <a:buSzPct val="80000"/>
              <a:buFont typeface="Arial" panose="020B0604020202020204" pitchFamily="34" charset="0"/>
              <a:buChar char="►"/>
            </a:pPr>
            <a:r>
              <a:rPr lang="en-US" sz="1900" dirty="0" smtClean="0"/>
              <a:t>This </a:t>
            </a:r>
            <a:r>
              <a:rPr lang="en-US" sz="1900" dirty="0"/>
              <a:t>means you will not need to prepare for an examination; instead you will undertake a detailed coursework investigation about visitor service provision in your locality and submit your completed </a:t>
            </a:r>
            <a:r>
              <a:rPr lang="en-US" sz="1900" dirty="0" smtClean="0"/>
              <a:t/>
            </a:r>
            <a:br>
              <a:rPr lang="en-US" sz="1900" dirty="0" smtClean="0"/>
            </a:br>
            <a:r>
              <a:rPr lang="en-US" sz="1900" dirty="0" smtClean="0"/>
              <a:t>coursework report </a:t>
            </a:r>
            <a:r>
              <a:rPr lang="en-US" sz="1900" dirty="0"/>
              <a:t>for assessment by your teachers.</a:t>
            </a:r>
          </a:p>
          <a:p>
            <a:pPr marL="342900" indent="-342900">
              <a:buClr>
                <a:schemeClr val="accent6">
                  <a:lumMod val="75000"/>
                </a:schemeClr>
              </a:buClr>
              <a:buSzPct val="80000"/>
              <a:buFont typeface="Arial" panose="020B0604020202020204" pitchFamily="34" charset="0"/>
              <a:buChar char="►"/>
            </a:pPr>
            <a:r>
              <a:rPr lang="en-US" sz="1900" dirty="0"/>
              <a:t>Visitor service provision is a very important aspect </a:t>
            </a:r>
            <a:r>
              <a:rPr lang="en-US" sz="1900" dirty="0" smtClean="0"/>
              <a:t/>
            </a:r>
            <a:br>
              <a:rPr lang="en-US" sz="1900" dirty="0" smtClean="0"/>
            </a:br>
            <a:r>
              <a:rPr lang="en-US" sz="1900" dirty="0" smtClean="0"/>
              <a:t>of the </a:t>
            </a:r>
            <a:r>
              <a:rPr lang="en-US" sz="1900" dirty="0"/>
              <a:t>travel and tourism industry. This does not only </a:t>
            </a:r>
            <a:r>
              <a:rPr lang="en-US" sz="1900" dirty="0" smtClean="0"/>
              <a:t/>
            </a:r>
            <a:br>
              <a:rPr lang="en-US" sz="1900" dirty="0" smtClean="0"/>
            </a:br>
            <a:r>
              <a:rPr lang="en-US" sz="1900" dirty="0" smtClean="0"/>
              <a:t>refer </a:t>
            </a:r>
            <a:r>
              <a:rPr lang="en-US" sz="1900" dirty="0"/>
              <a:t>to the provision of tourism information services </a:t>
            </a:r>
            <a:r>
              <a:rPr lang="en-US" sz="1900" dirty="0" smtClean="0"/>
              <a:t/>
            </a:r>
            <a:br>
              <a:rPr lang="en-US" sz="1900" dirty="0" smtClean="0"/>
            </a:br>
            <a:r>
              <a:rPr lang="en-US" sz="1900" dirty="0" smtClean="0"/>
              <a:t>through </a:t>
            </a:r>
            <a:r>
              <a:rPr lang="en-US" sz="1900" dirty="0"/>
              <a:t>tourist information </a:t>
            </a:r>
            <a:r>
              <a:rPr lang="en-US" sz="1900" dirty="0" err="1"/>
              <a:t>centres</a:t>
            </a:r>
            <a:r>
              <a:rPr lang="en-US" sz="1900" dirty="0"/>
              <a:t>. </a:t>
            </a:r>
            <a:endParaRPr lang="en-US" sz="1900" dirty="0" smtClean="0"/>
          </a:p>
          <a:p>
            <a:pPr marL="342900" indent="-342900">
              <a:buClr>
                <a:schemeClr val="accent6">
                  <a:lumMod val="75000"/>
                </a:schemeClr>
              </a:buClr>
              <a:buSzPct val="80000"/>
              <a:buFont typeface="Arial" panose="020B0604020202020204" pitchFamily="34" charset="0"/>
              <a:buChar char="►"/>
            </a:pPr>
            <a:r>
              <a:rPr lang="en-US" sz="1900" dirty="0" smtClean="0"/>
              <a:t>Many </a:t>
            </a:r>
            <a:r>
              <a:rPr lang="en-US" sz="1900" dirty="0"/>
              <a:t>different organisations within the travel and tourism industry offer services for visitors. This unit will allow us the opportunity to explore exactly what the role of these providers might be and to investigate how these types of organisations use marketing and promotion.</a:t>
            </a:r>
          </a:p>
        </p:txBody>
      </p:sp>
      <p:pic>
        <p:nvPicPr>
          <p:cNvPr id="47106" name="Picture 2" descr="Image result for tourist information servi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3825044"/>
            <a:ext cx="2592288" cy="1620180"/>
          </a:xfrm>
          <a:prstGeom prst="rect">
            <a:avLst/>
          </a:prstGeom>
          <a:noFill/>
          <a:extLst>
            <a:ext uri="{909E8E84-426E-40DD-AFC4-6F175D3DCCD1}">
              <a14:hiddenFill xmlns:a14="http://schemas.microsoft.com/office/drawing/2010/main">
                <a:solidFill>
                  <a:srgbClr val="FFFFFF"/>
                </a:solidFill>
              </a14:hiddenFill>
            </a:ext>
          </a:extLst>
        </p:spPr>
      </p:pic>
      <p:sp>
        <p:nvSpPr>
          <p:cNvPr id="5" name="Round Same Side Corner Rectangle 4">
            <a:hlinkClick r:id="rId4"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221</a:t>
            </a:r>
            <a:endParaRPr lang="en-GB" sz="1400" b="1" dirty="0">
              <a:latin typeface="Calibri" panose="020F0502020204030204" pitchFamily="34" charset="0"/>
            </a:endParaRPr>
          </a:p>
        </p:txBody>
      </p:sp>
    </p:spTree>
    <p:extLst>
      <p:ext uri="{BB962C8B-B14F-4D97-AF65-F5344CB8AC3E}">
        <p14:creationId xmlns:p14="http://schemas.microsoft.com/office/powerpoint/2010/main" val="323458112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472608" cy="5632311"/>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2400" b="1" dirty="0" smtClean="0">
                <a:solidFill>
                  <a:srgbClr val="C00000"/>
                </a:solidFill>
              </a:rPr>
              <a:t>The </a:t>
            </a:r>
            <a:r>
              <a:rPr lang="en-US" sz="2400" b="1" dirty="0">
                <a:solidFill>
                  <a:srgbClr val="C00000"/>
                </a:solidFill>
              </a:rPr>
              <a:t>operation, role and function of tourist boards and tourist information </a:t>
            </a:r>
            <a:r>
              <a:rPr lang="en-US" sz="2400" b="1" dirty="0" err="1">
                <a:solidFill>
                  <a:srgbClr val="C00000"/>
                </a:solidFill>
              </a:rPr>
              <a:t>centres</a:t>
            </a:r>
            <a:endParaRPr lang="en-US" sz="24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400" dirty="0"/>
              <a:t>In many countries, the marketing and promotion of tourism and its products and services fall under the control of the government, through the ministry of tourism. In some countries, a national tourism authority assumes responsibility for this role.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Similarly</a:t>
            </a:r>
            <a:r>
              <a:rPr lang="en-US" sz="2400" dirty="0"/>
              <a:t>, tourist information </a:t>
            </a:r>
            <a:r>
              <a:rPr lang="en-US" sz="2400" dirty="0" err="1"/>
              <a:t>centres</a:t>
            </a:r>
            <a:r>
              <a:rPr lang="en-US" sz="2400" dirty="0"/>
              <a:t> operate predominantly in the public sector, although some visitor </a:t>
            </a:r>
            <a:r>
              <a:rPr lang="en-US" sz="2400" dirty="0" err="1"/>
              <a:t>centres</a:t>
            </a:r>
            <a:r>
              <a:rPr lang="en-US" sz="2400" dirty="0"/>
              <a:t> are privately run as well.</a:t>
            </a:r>
          </a:p>
        </p:txBody>
      </p:sp>
      <p:pic>
        <p:nvPicPr>
          <p:cNvPr id="47106" name="Picture 2" descr="Image result for tourist information servic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6" y="1198524"/>
            <a:ext cx="3096344" cy="1512076"/>
          </a:xfrm>
          <a:prstGeom prst="rect">
            <a:avLst/>
          </a:prstGeom>
          <a:noFill/>
          <a:extLst>
            <a:ext uri="{909E8E84-426E-40DD-AFC4-6F175D3DCCD1}">
              <a14:hiddenFill xmlns:a14="http://schemas.microsoft.com/office/drawing/2010/main">
                <a:solidFill>
                  <a:srgbClr val="FFFFFF"/>
                </a:solidFill>
              </a14:hiddenFill>
            </a:ext>
          </a:extLst>
        </p:spPr>
      </p:pic>
      <p:sp>
        <p:nvSpPr>
          <p:cNvPr id="5" name="Round Same Side Corner Rectangle 4">
            <a:hlinkClick r:id="rId4"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221</a:t>
            </a:r>
            <a:endParaRPr lang="en-GB" sz="1400" b="1" dirty="0">
              <a:latin typeface="Calibri" panose="020F0502020204030204" pitchFamily="34" charset="0"/>
            </a:endParaRPr>
          </a:p>
        </p:txBody>
      </p:sp>
      <p:pic>
        <p:nvPicPr>
          <p:cNvPr id="48130" name="Picture 2" descr="Image result for tourist boar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96136" y="2780928"/>
            <a:ext cx="3096344" cy="1273262"/>
          </a:xfrm>
          <a:prstGeom prst="rect">
            <a:avLst/>
          </a:prstGeom>
          <a:noFill/>
          <a:extLst>
            <a:ext uri="{909E8E84-426E-40DD-AFC4-6F175D3DCCD1}">
              <a14:hiddenFill xmlns:a14="http://schemas.microsoft.com/office/drawing/2010/main">
                <a:solidFill>
                  <a:srgbClr val="FFFFFF"/>
                </a:solidFill>
              </a14:hiddenFill>
            </a:ext>
          </a:extLst>
        </p:spPr>
      </p:pic>
      <p:pic>
        <p:nvPicPr>
          <p:cNvPr id="48132" name="Picture 4" descr="Image result for tourist boar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96136" y="4149080"/>
            <a:ext cx="3096344" cy="1402616"/>
          </a:xfrm>
          <a:prstGeom prst="rect">
            <a:avLst/>
          </a:prstGeom>
          <a:noFill/>
          <a:extLst>
            <a:ext uri="{909E8E84-426E-40DD-AFC4-6F175D3DCCD1}">
              <a14:hiddenFill xmlns:a14="http://schemas.microsoft.com/office/drawing/2010/main">
                <a:solidFill>
                  <a:srgbClr val="FFFFFF"/>
                </a:solidFill>
              </a14:hiddenFill>
            </a:ext>
          </a:extLst>
        </p:spPr>
      </p:pic>
      <p:pic>
        <p:nvPicPr>
          <p:cNvPr id="49154" name="Picture 2" descr="Image result for israel ministry of tourism"/>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96136" y="5691938"/>
            <a:ext cx="3096344" cy="977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39377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3785652"/>
          </a:xfrm>
          <a:prstGeom prst="rect">
            <a:avLst/>
          </a:prstGeom>
        </p:spPr>
        <p:txBody>
          <a:bodyPr wrap="square">
            <a:spAutoFit/>
          </a:bodyPr>
          <a:lstStyle/>
          <a:p>
            <a:pPr>
              <a:buClr>
                <a:schemeClr val="accent6">
                  <a:lumMod val="75000"/>
                </a:schemeClr>
              </a:buClr>
              <a:buSzPct val="80000"/>
            </a:pPr>
            <a:r>
              <a:rPr lang="en-US" sz="2000" b="1" dirty="0" smtClean="0">
                <a:solidFill>
                  <a:srgbClr val="C00000"/>
                </a:solidFill>
              </a:rPr>
              <a:t>Investigate </a:t>
            </a:r>
            <a:r>
              <a:rPr lang="en-US" sz="2000" b="1" dirty="0">
                <a:solidFill>
                  <a:srgbClr val="C00000"/>
                </a:solidFill>
              </a:rPr>
              <a:t>the operation of tourist boards and </a:t>
            </a:r>
            <a:r>
              <a:rPr lang="en-US" sz="2000" b="1" dirty="0" smtClean="0">
                <a:solidFill>
                  <a:srgbClr val="C00000"/>
                </a:solidFill>
              </a:rPr>
              <a:t>TIC’s</a:t>
            </a:r>
            <a:endParaRPr lang="en-US" sz="20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000" dirty="0"/>
              <a:t>The way in which tourism is managed varies from country to </a:t>
            </a:r>
            <a:r>
              <a:rPr lang="en-US" sz="2000" dirty="0" smtClean="0"/>
              <a:t/>
            </a:r>
            <a:br>
              <a:rPr lang="en-US" sz="2000" dirty="0" smtClean="0"/>
            </a:br>
            <a:r>
              <a:rPr lang="en-US" sz="2000" dirty="0" smtClean="0"/>
              <a:t>country</a:t>
            </a:r>
            <a:r>
              <a:rPr lang="en-US" sz="2000" dirty="0"/>
              <a:t>, but it would be rare for there to be no connection </a:t>
            </a:r>
            <a:r>
              <a:rPr lang="en-US" sz="2000" dirty="0" smtClean="0"/>
              <a:t/>
            </a:r>
            <a:br>
              <a:rPr lang="en-US" sz="2000" dirty="0" smtClean="0"/>
            </a:br>
            <a:r>
              <a:rPr lang="en-US" sz="2000" dirty="0" smtClean="0"/>
              <a:t>between </a:t>
            </a:r>
            <a:r>
              <a:rPr lang="en-US" sz="2000" dirty="0"/>
              <a:t>the government and the main tourism authority. </a:t>
            </a:r>
            <a:endParaRPr lang="en-US" sz="2000" dirty="0" smtClean="0"/>
          </a:p>
          <a:p>
            <a:pPr marL="342900" indent="-342900">
              <a:buClr>
                <a:schemeClr val="accent6">
                  <a:lumMod val="75000"/>
                </a:schemeClr>
              </a:buClr>
              <a:buSzPct val="80000"/>
              <a:buFont typeface="Arial" panose="020B0604020202020204" pitchFamily="34" charset="0"/>
              <a:buChar char="►"/>
            </a:pPr>
            <a:r>
              <a:rPr lang="en-US" sz="2000" dirty="0" smtClean="0"/>
              <a:t>In </a:t>
            </a:r>
            <a:r>
              <a:rPr lang="en-US" sz="2000" dirty="0"/>
              <a:t>the Maldives, for example, the Ministry of Tourism, Arts </a:t>
            </a:r>
            <a:r>
              <a:rPr lang="en-US" sz="2000" dirty="0" smtClean="0"/>
              <a:t>and </a:t>
            </a:r>
            <a:r>
              <a:rPr lang="en-US" sz="2000" dirty="0"/>
              <a:t>Culture has overall responsibility for tourism planning and policy. </a:t>
            </a:r>
            <a:r>
              <a:rPr lang="en-US" sz="2000" dirty="0" smtClean="0"/>
              <a:t>The </a:t>
            </a:r>
            <a:r>
              <a:rPr lang="en-US" sz="2000" dirty="0"/>
              <a:t>role of marketing and promotion of tourism occurs at national level and falls to the Maldives Tourism Promotion Board (MTPB) founded in 1998. </a:t>
            </a:r>
            <a:endParaRPr lang="en-US" sz="2000" dirty="0" smtClean="0"/>
          </a:p>
          <a:p>
            <a:pPr marL="342900" indent="-342900">
              <a:buClr>
                <a:schemeClr val="accent6">
                  <a:lumMod val="75000"/>
                </a:schemeClr>
              </a:buClr>
              <a:buSzPct val="80000"/>
              <a:buFont typeface="Arial" panose="020B0604020202020204" pitchFamily="34" charset="0"/>
              <a:buChar char="►"/>
            </a:pPr>
            <a:r>
              <a:rPr lang="en-US" sz="2000" dirty="0" smtClean="0"/>
              <a:t>MTPB </a:t>
            </a:r>
            <a:r>
              <a:rPr lang="en-US" sz="2000" dirty="0"/>
              <a:t>is responsible for promoting the tourism industry of the Maldives and for carrying out promotional activities across the globe. The main office of MTPB is in Male, the capital of Maldives and it has a branch office in Frankfurt, Germany. </a:t>
            </a:r>
            <a:endParaRPr lang="en-US" sz="2000" dirty="0" smtClean="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222</a:t>
            </a:r>
            <a:endParaRPr lang="en-GB" sz="1400" b="1" dirty="0">
              <a:latin typeface="Calibri" panose="020F0502020204030204" pitchFamily="34" charset="0"/>
            </a:endParaRPr>
          </a:p>
        </p:txBody>
      </p:sp>
      <p:pic>
        <p:nvPicPr>
          <p:cNvPr id="48134" name="Picture 6" descr="Image result for scotland tourist boar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4556476"/>
            <a:ext cx="3096344" cy="20984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93626" y="4797152"/>
            <a:ext cx="5458494" cy="1938992"/>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2000" dirty="0"/>
              <a:t>It also has a Tourist information centre at the Male International Airport’s arrival terminal. In addition, MTPB has Public Relations agents for United Kingdom, Germany, France, Austria, China and Hong Kong.</a:t>
            </a:r>
          </a:p>
        </p:txBody>
      </p:sp>
      <p:pic>
        <p:nvPicPr>
          <p:cNvPr id="48136" name="Picture 8"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596336" y="1114573"/>
            <a:ext cx="1296144" cy="1263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07686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6659016" cy="5632311"/>
          </a:xfrm>
          <a:prstGeom prst="rect">
            <a:avLst/>
          </a:prstGeom>
        </p:spPr>
        <p:txBody>
          <a:bodyPr wrap="square">
            <a:spAutoFit/>
          </a:bodyPr>
          <a:lstStyle/>
          <a:p>
            <a:pPr>
              <a:buClr>
                <a:schemeClr val="accent6">
                  <a:lumMod val="75000"/>
                </a:schemeClr>
              </a:buClr>
              <a:buSzPct val="80000"/>
            </a:pPr>
            <a:r>
              <a:rPr lang="en-US" sz="2000" b="1" dirty="0" smtClean="0">
                <a:solidFill>
                  <a:srgbClr val="C00000"/>
                </a:solidFill>
              </a:rPr>
              <a:t>Investigate </a:t>
            </a:r>
            <a:r>
              <a:rPr lang="en-US" sz="2000" b="1" dirty="0">
                <a:solidFill>
                  <a:srgbClr val="C00000"/>
                </a:solidFill>
              </a:rPr>
              <a:t>the operation of tourist boards and </a:t>
            </a:r>
            <a:r>
              <a:rPr lang="en-US" sz="2000" b="1" dirty="0" smtClean="0">
                <a:solidFill>
                  <a:srgbClr val="C00000"/>
                </a:solidFill>
              </a:rPr>
              <a:t>TIC’s.</a:t>
            </a:r>
            <a:endParaRPr lang="en-US" sz="20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000" dirty="0" smtClean="0"/>
              <a:t>In </a:t>
            </a:r>
            <a:r>
              <a:rPr lang="en-US" sz="2000" dirty="0"/>
              <a:t>larger countries such as the United Kingdom, tourism is managed at a national level through the Ministry. In the UK, this falls under the control of the Department for Culture, Media and Sport and through the national tourism agency VisitBritain which is responsible for marketing Britain worldwide and developing Britain’s visitor economy. </a:t>
            </a:r>
            <a:endParaRPr lang="en-US" sz="2000" dirty="0" smtClean="0"/>
          </a:p>
          <a:p>
            <a:pPr marL="342900" indent="-342900">
              <a:buClr>
                <a:schemeClr val="accent6">
                  <a:lumMod val="75000"/>
                </a:schemeClr>
              </a:buClr>
              <a:buSzPct val="80000"/>
              <a:buFont typeface="Arial" panose="020B0604020202020204" pitchFamily="34" charset="0"/>
              <a:buChar char="►"/>
            </a:pPr>
            <a:r>
              <a:rPr lang="en-US" sz="2000" dirty="0" smtClean="0"/>
              <a:t>There </a:t>
            </a:r>
            <a:r>
              <a:rPr lang="en-US" sz="2000" dirty="0"/>
              <a:t>are also three national tourist boards: </a:t>
            </a:r>
            <a:r>
              <a:rPr lang="en-US" sz="2000" dirty="0" err="1" smtClean="0"/>
              <a:t>VisitEngland</a:t>
            </a:r>
            <a:r>
              <a:rPr lang="en-US" sz="2000" dirty="0"/>
              <a:t>, </a:t>
            </a:r>
            <a:r>
              <a:rPr lang="en-US" sz="2000" dirty="0" err="1" smtClean="0"/>
              <a:t>VisitScotland</a:t>
            </a:r>
            <a:r>
              <a:rPr lang="en-US" sz="2000" dirty="0" smtClean="0"/>
              <a:t> </a:t>
            </a:r>
            <a:r>
              <a:rPr lang="en-US" sz="2000" dirty="0"/>
              <a:t>and </a:t>
            </a:r>
            <a:r>
              <a:rPr lang="en-US" sz="2000" dirty="0" err="1" smtClean="0"/>
              <a:t>VisitWales</a:t>
            </a:r>
            <a:r>
              <a:rPr lang="en-US" sz="2000" dirty="0"/>
              <a:t>, each responsible for marketing their country to domestic and overseas markets and for improving their tourism product. </a:t>
            </a:r>
            <a:endParaRPr lang="en-US" sz="2000" dirty="0" smtClean="0"/>
          </a:p>
          <a:p>
            <a:pPr marL="342900" indent="-342900">
              <a:buClr>
                <a:schemeClr val="accent6">
                  <a:lumMod val="75000"/>
                </a:schemeClr>
              </a:buClr>
              <a:buSzPct val="80000"/>
              <a:buFont typeface="Arial" panose="020B0604020202020204" pitchFamily="34" charset="0"/>
              <a:buChar char="►"/>
            </a:pPr>
            <a:r>
              <a:rPr lang="en-US" sz="2000" dirty="0" smtClean="0"/>
              <a:t>There </a:t>
            </a:r>
            <a:r>
              <a:rPr lang="en-US" sz="2000" dirty="0"/>
              <a:t>are also regional tourist boards, such as the Heart of England Tourist Board, the North West Tourist Board and </a:t>
            </a:r>
            <a:r>
              <a:rPr lang="en-US" sz="2000" dirty="0" err="1"/>
              <a:t>VisitLondon</a:t>
            </a:r>
            <a:r>
              <a:rPr lang="en-US" sz="2000" dirty="0"/>
              <a:t>, which also carry out marketing and promotion and are responsible for the tourist information </a:t>
            </a:r>
            <a:r>
              <a:rPr lang="en-US" sz="2000" dirty="0" err="1"/>
              <a:t>centres</a:t>
            </a:r>
            <a:r>
              <a:rPr lang="en-US" sz="2000" dirty="0"/>
              <a:t> within their regions</a:t>
            </a:r>
            <a:r>
              <a:rPr lang="en-US" sz="2000" dirty="0" smtClean="0"/>
              <a:t>.</a:t>
            </a:r>
            <a:endParaRPr lang="en-US" sz="200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222</a:t>
            </a:r>
            <a:endParaRPr lang="en-GB" sz="1400" b="1" dirty="0">
              <a:latin typeface="Calibri" panose="020F0502020204030204" pitchFamily="34" charset="0"/>
            </a:endParaRPr>
          </a:p>
        </p:txBody>
      </p:sp>
      <p:pic>
        <p:nvPicPr>
          <p:cNvPr id="51202"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38528" y="1124745"/>
            <a:ext cx="2053952" cy="1597518"/>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Image result for Visitwal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38528" y="2892099"/>
            <a:ext cx="2053953" cy="1198881"/>
          </a:xfrm>
          <a:prstGeom prst="rect">
            <a:avLst/>
          </a:prstGeom>
          <a:noFill/>
          <a:extLst>
            <a:ext uri="{909E8E84-426E-40DD-AFC4-6F175D3DCCD1}">
              <a14:hiddenFill xmlns:a14="http://schemas.microsoft.com/office/drawing/2010/main">
                <a:solidFill>
                  <a:srgbClr val="FFFFFF"/>
                </a:solidFill>
              </a14:hiddenFill>
            </a:ext>
          </a:extLst>
        </p:spPr>
      </p:pic>
      <p:pic>
        <p:nvPicPr>
          <p:cNvPr id="51206" name="Picture 6" descr="Image result for visitscotlan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38528" y="4320062"/>
            <a:ext cx="2053952" cy="621106"/>
          </a:xfrm>
          <a:prstGeom prst="rect">
            <a:avLst/>
          </a:prstGeom>
          <a:noFill/>
          <a:extLst>
            <a:ext uri="{909E8E84-426E-40DD-AFC4-6F175D3DCCD1}">
              <a14:hiddenFill xmlns:a14="http://schemas.microsoft.com/office/drawing/2010/main">
                <a:solidFill>
                  <a:srgbClr val="FFFFFF"/>
                </a:solidFill>
              </a14:hiddenFill>
            </a:ext>
          </a:extLst>
        </p:spPr>
      </p:pic>
      <p:pic>
        <p:nvPicPr>
          <p:cNvPr id="51208" name="Picture 8" descr="Image result for VisitBritai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838528" y="5170249"/>
            <a:ext cx="2053952" cy="142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31217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760640" cy="5632311"/>
          </a:xfrm>
          <a:prstGeom prst="rect">
            <a:avLst/>
          </a:prstGeom>
        </p:spPr>
        <p:txBody>
          <a:bodyPr wrap="square">
            <a:spAutoFit/>
          </a:bodyPr>
          <a:lstStyle/>
          <a:p>
            <a:pPr>
              <a:buClr>
                <a:schemeClr val="accent6">
                  <a:lumMod val="75000"/>
                </a:schemeClr>
              </a:buClr>
              <a:buSzPct val="80000"/>
            </a:pPr>
            <a:r>
              <a:rPr lang="en-US" sz="2400" b="1" dirty="0" smtClean="0">
                <a:solidFill>
                  <a:srgbClr val="C00000"/>
                </a:solidFill>
              </a:rPr>
              <a:t>Investigate </a:t>
            </a:r>
            <a:r>
              <a:rPr lang="en-US" sz="2400" b="1" dirty="0">
                <a:solidFill>
                  <a:srgbClr val="C00000"/>
                </a:solidFill>
              </a:rPr>
              <a:t>the operation of tourist boards and tourist information </a:t>
            </a:r>
            <a:r>
              <a:rPr lang="en-US" sz="2400" b="1" dirty="0" err="1">
                <a:solidFill>
                  <a:srgbClr val="C00000"/>
                </a:solidFill>
              </a:rPr>
              <a:t>centres</a:t>
            </a:r>
            <a:endParaRPr lang="en-US" sz="24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400" dirty="0" smtClean="0"/>
              <a:t>Therefore</a:t>
            </a:r>
            <a:r>
              <a:rPr lang="en-US" sz="2400" dirty="0"/>
              <a:t>, depending on where you are in the world, the way in which visitor services are managed will vary.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Therefore</a:t>
            </a:r>
            <a:r>
              <a:rPr lang="en-US" sz="2400" dirty="0"/>
              <a:t>, the size, scale and structure of visitor service provision will be very different in Croatia compared to China; you need to research and understand how visitor services are managed where you live and should also gain an understanding that visitor services will be different in other parts of the world.</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222</a:t>
            </a:r>
            <a:endParaRPr lang="en-GB" sz="1400" b="1" dirty="0">
              <a:latin typeface="Calibri" panose="020F0502020204030204" pitchFamily="34" charset="0"/>
            </a:endParaRPr>
          </a:p>
        </p:txBody>
      </p:sp>
      <p:pic>
        <p:nvPicPr>
          <p:cNvPr id="50178" name="Picture 2" descr="Image result for croatia visitor information cent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70198"/>
            <a:ext cx="2952328" cy="1806946"/>
          </a:xfrm>
          <a:prstGeom prst="rect">
            <a:avLst/>
          </a:prstGeom>
          <a:noFill/>
          <a:extLst>
            <a:ext uri="{909E8E84-426E-40DD-AFC4-6F175D3DCCD1}">
              <a14:hiddenFill xmlns:a14="http://schemas.microsoft.com/office/drawing/2010/main">
                <a:solidFill>
                  <a:srgbClr val="FFFFFF"/>
                </a:solidFill>
              </a14:hiddenFill>
            </a:ext>
          </a:extLst>
        </p:spPr>
      </p:pic>
      <p:pic>
        <p:nvPicPr>
          <p:cNvPr id="50180" name="Picture 4" descr="Image result for croatia visitor information cent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3032769"/>
            <a:ext cx="2972444" cy="1923197"/>
          </a:xfrm>
          <a:prstGeom prst="rect">
            <a:avLst/>
          </a:prstGeom>
          <a:noFill/>
          <a:extLst>
            <a:ext uri="{909E8E84-426E-40DD-AFC4-6F175D3DCCD1}">
              <a14:hiddenFill xmlns:a14="http://schemas.microsoft.com/office/drawing/2010/main">
                <a:solidFill>
                  <a:srgbClr val="FFFFFF"/>
                </a:solidFill>
              </a14:hiddenFill>
            </a:ext>
          </a:extLst>
        </p:spPr>
      </p:pic>
      <p:pic>
        <p:nvPicPr>
          <p:cNvPr id="50182" name="Picture 6" descr="Image result for china tourist information cent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5011591"/>
            <a:ext cx="2972444" cy="1614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554929"/>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760640" cy="5370701"/>
          </a:xfrm>
          <a:prstGeom prst="rect">
            <a:avLst/>
          </a:prstGeom>
        </p:spPr>
        <p:txBody>
          <a:bodyPr wrap="square">
            <a:spAutoFit/>
          </a:bodyPr>
          <a:lstStyle/>
          <a:p>
            <a:pPr>
              <a:buClr>
                <a:schemeClr val="accent6">
                  <a:lumMod val="75000"/>
                </a:schemeClr>
              </a:buClr>
              <a:buSzPct val="80000"/>
            </a:pPr>
            <a:r>
              <a:rPr lang="en-US" sz="2450" b="1" dirty="0" smtClean="0">
                <a:solidFill>
                  <a:srgbClr val="C00000"/>
                </a:solidFill>
              </a:rPr>
              <a:t>Size</a:t>
            </a:r>
            <a:endParaRPr lang="en-US" sz="245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450" dirty="0"/>
              <a:t>In this section, we need to research the general scale and scope of visitor services in our country. This is where you will explain whether tourism is managed only at a national level or whether there are also regional tourist boards/authorities/organisations where you live. </a:t>
            </a:r>
            <a:endParaRPr lang="en-US" sz="2450" dirty="0" smtClean="0"/>
          </a:p>
          <a:p>
            <a:pPr marL="342900" indent="-342900">
              <a:buClr>
                <a:schemeClr val="accent6">
                  <a:lumMod val="75000"/>
                </a:schemeClr>
              </a:buClr>
              <a:buSzPct val="80000"/>
              <a:buFont typeface="Arial" panose="020B0604020202020204" pitchFamily="34" charset="0"/>
              <a:buChar char="►"/>
            </a:pPr>
            <a:r>
              <a:rPr lang="en-US" sz="2450" dirty="0" smtClean="0"/>
              <a:t>It </a:t>
            </a:r>
            <a:r>
              <a:rPr lang="en-US" sz="2450" dirty="0"/>
              <a:t>would be helpful to identify how many tourist information </a:t>
            </a:r>
            <a:r>
              <a:rPr lang="en-US" sz="2450" dirty="0" err="1"/>
              <a:t>centres</a:t>
            </a:r>
            <a:r>
              <a:rPr lang="en-US" sz="2450" dirty="0"/>
              <a:t> there are, too. Look at the following example to gauze the level at which tourism is managed.</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222</a:t>
            </a:r>
            <a:endParaRPr lang="en-GB" sz="1400" b="1" dirty="0">
              <a:latin typeface="Calibri" panose="020F0502020204030204" pitchFamily="34" charset="0"/>
            </a:endParaRPr>
          </a:p>
        </p:txBody>
      </p:sp>
      <p:pic>
        <p:nvPicPr>
          <p:cNvPr id="8" name="Picture 2" descr="Image result for croatia visitor information cent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70198"/>
            <a:ext cx="2952328" cy="18069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croatia visitor information cent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3032769"/>
            <a:ext cx="2972444" cy="192319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china tourist information cent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40152" y="5011591"/>
            <a:ext cx="2972444" cy="1614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18535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Image result for Mauritian Tourism Promotion Authorit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37923" y="1151113"/>
            <a:ext cx="8654557" cy="5545701"/>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5" name="Round Same Side Corner Rectangle 4">
            <a:hlinkClick r:id="rId4"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223</a:t>
            </a:r>
            <a:endParaRPr lang="en-GB" sz="1400" b="1" dirty="0">
              <a:latin typeface="Calibri" panose="020F0502020204030204" pitchFamily="34" charset="0"/>
            </a:endParaRPr>
          </a:p>
        </p:txBody>
      </p:sp>
      <p:sp>
        <p:nvSpPr>
          <p:cNvPr id="11" name="Rounded Rectangle 10"/>
          <p:cNvSpPr/>
          <p:nvPr/>
        </p:nvSpPr>
        <p:spPr>
          <a:xfrm>
            <a:off x="165110" y="1144024"/>
            <a:ext cx="8727370" cy="5525336"/>
          </a:xfrm>
          <a:prstGeom prst="roundRect">
            <a:avLst>
              <a:gd name="adj" fmla="val 4717"/>
            </a:avLst>
          </a:prstGeom>
          <a:solidFill>
            <a:srgbClr val="FAFAB4">
              <a:alpha val="5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As part of the Ministry of Tourism and Leisure, the Mauritian Tourism Promotion Authority (MTPA) was established in 1996 with a view to:</a:t>
            </a:r>
          </a:p>
          <a:p>
            <a:pPr marL="62865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Promote </a:t>
            </a:r>
            <a:r>
              <a:rPr lang="en-US" sz="2100" dirty="0">
                <a:solidFill>
                  <a:schemeClr val="tx1"/>
                </a:solidFill>
                <a:latin typeface="Arial" panose="020B0604020202020204" pitchFamily="34" charset="0"/>
                <a:cs typeface="Arial" panose="020B0604020202020204" pitchFamily="34" charset="0"/>
              </a:rPr>
              <a:t>Mauritius abroad as a tourist destination by conducting advertising campaigns, participating in tourism fairs and </a:t>
            </a:r>
            <a:r>
              <a:rPr lang="en-US" sz="2100" dirty="0" err="1">
                <a:solidFill>
                  <a:schemeClr val="tx1"/>
                </a:solidFill>
                <a:latin typeface="Arial" panose="020B0604020202020204" pitchFamily="34" charset="0"/>
                <a:cs typeface="Arial" panose="020B0604020202020204" pitchFamily="34" charset="0"/>
              </a:rPr>
              <a:t>organising</a:t>
            </a:r>
            <a:r>
              <a:rPr lang="en-US" sz="2100" dirty="0">
                <a:solidFill>
                  <a:schemeClr val="tx1"/>
                </a:solidFill>
                <a:latin typeface="Arial" panose="020B0604020202020204" pitchFamily="34" charset="0"/>
                <a:cs typeface="Arial" panose="020B0604020202020204" pitchFamily="34" charset="0"/>
              </a:rPr>
              <a:t> in collaboration with the local tourism industry, promotional campaigns and activities in Mauritius and abroad.</a:t>
            </a:r>
          </a:p>
          <a:p>
            <a:pPr marL="62865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Provide </a:t>
            </a:r>
            <a:r>
              <a:rPr lang="en-US" sz="2100" dirty="0">
                <a:solidFill>
                  <a:schemeClr val="tx1"/>
                </a:solidFill>
                <a:latin typeface="Arial" panose="020B0604020202020204" pitchFamily="34" charset="0"/>
                <a:cs typeface="Arial" panose="020B0604020202020204" pitchFamily="34" charset="0"/>
              </a:rPr>
              <a:t>information to tourists on facilities, infrastructures and services available to them in Mauritius.</a:t>
            </a:r>
          </a:p>
          <a:p>
            <a:pPr marL="62865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Initiate </a:t>
            </a:r>
            <a:r>
              <a:rPr lang="en-US" sz="2100" dirty="0">
                <a:solidFill>
                  <a:schemeClr val="tx1"/>
                </a:solidFill>
                <a:latin typeface="Arial" panose="020B0604020202020204" pitchFamily="34" charset="0"/>
                <a:cs typeface="Arial" panose="020B0604020202020204" pitchFamily="34" charset="0"/>
              </a:rPr>
              <a:t>such action as may be necessary to promote cooperation with other tourism agencies.</a:t>
            </a:r>
          </a:p>
          <a:p>
            <a:pPr marL="62865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Conduct </a:t>
            </a:r>
            <a:r>
              <a:rPr lang="en-US" sz="2100" dirty="0">
                <a:solidFill>
                  <a:schemeClr val="tx1"/>
                </a:solidFill>
                <a:latin typeface="Arial" panose="020B0604020202020204" pitchFamily="34" charset="0"/>
                <a:cs typeface="Arial" panose="020B0604020202020204" pitchFamily="34" charset="0"/>
              </a:rPr>
              <a:t>research into market trends and market opportunities and disseminate such information and other relevant statistical data on Mauritius.</a:t>
            </a:r>
          </a:p>
          <a:p>
            <a:pPr marL="62865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Advise </a:t>
            </a:r>
            <a:r>
              <a:rPr lang="en-US" sz="2100" dirty="0">
                <a:solidFill>
                  <a:schemeClr val="tx1"/>
                </a:solidFill>
                <a:latin typeface="Arial" panose="020B0604020202020204" pitchFamily="34" charset="0"/>
                <a:cs typeface="Arial" panose="020B0604020202020204" pitchFamily="34" charset="0"/>
              </a:rPr>
              <a:t>the Minister on all matters relating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to </a:t>
            </a:r>
            <a:r>
              <a:rPr lang="en-US" sz="2100" dirty="0">
                <a:solidFill>
                  <a:schemeClr val="tx1"/>
                </a:solidFill>
                <a:latin typeface="Arial" panose="020B0604020202020204" pitchFamily="34" charset="0"/>
                <a:cs typeface="Arial" panose="020B0604020202020204" pitchFamily="34" charset="0"/>
              </a:rPr>
              <a:t>the promotion of tourism.</a:t>
            </a:r>
          </a:p>
        </p:txBody>
      </p:sp>
      <p:sp>
        <p:nvSpPr>
          <p:cNvPr id="12" name="Oval 11"/>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52228" name="Picture 4" descr="Image result for Mauritius its a pleasu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20" t="14550" r="5392" b="12551"/>
          <a:stretch/>
        </p:blipFill>
        <p:spPr bwMode="auto">
          <a:xfrm>
            <a:off x="5940152" y="5445224"/>
            <a:ext cx="2852185" cy="1132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43685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1400383"/>
          </a:xfrm>
          <a:prstGeom prst="rect">
            <a:avLst/>
          </a:prstGeom>
        </p:spPr>
        <p:txBody>
          <a:bodyPr wrap="square">
            <a:spAutoFit/>
          </a:bodyPr>
          <a:lstStyle/>
          <a:p>
            <a:pPr>
              <a:buClr>
                <a:schemeClr val="accent6">
                  <a:lumMod val="75000"/>
                </a:schemeClr>
              </a:buClr>
              <a:buSzPct val="80000"/>
            </a:pPr>
            <a:r>
              <a:rPr lang="en-US" sz="1700" b="1" dirty="0" smtClean="0">
                <a:solidFill>
                  <a:srgbClr val="C00000"/>
                </a:solidFill>
              </a:rPr>
              <a:t>Size</a:t>
            </a:r>
            <a:endParaRPr lang="en-US" sz="17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1700" dirty="0"/>
              <a:t>An </a:t>
            </a:r>
            <a:r>
              <a:rPr lang="en-US" sz="1700" dirty="0" err="1"/>
              <a:t>organisational</a:t>
            </a:r>
            <a:r>
              <a:rPr lang="en-US" sz="1700" dirty="0"/>
              <a:t> structure can be a written description </a:t>
            </a:r>
            <a:r>
              <a:rPr lang="en-US" sz="1700" dirty="0" smtClean="0"/>
              <a:t>to show the </a:t>
            </a:r>
            <a:r>
              <a:rPr lang="en-US" sz="1700" dirty="0"/>
              <a:t>various organisations involved in visitor services work </a:t>
            </a:r>
            <a:r>
              <a:rPr lang="en-US" sz="1700" dirty="0" smtClean="0"/>
              <a:t>together so it can be </a:t>
            </a:r>
            <a:r>
              <a:rPr lang="en-US" sz="1700" dirty="0"/>
              <a:t>presented as an organogram, a chart which shows the </a:t>
            </a:r>
            <a:r>
              <a:rPr lang="en-US" sz="1700" dirty="0" smtClean="0"/>
              <a:t>hierarchical </a:t>
            </a:r>
            <a:r>
              <a:rPr lang="en-US" sz="1700" dirty="0"/>
              <a:t>structure of how tourism and visitor services are </a:t>
            </a:r>
            <a:r>
              <a:rPr lang="en-US" sz="1700" dirty="0" smtClean="0"/>
              <a:t>managed. An example </a:t>
            </a:r>
            <a:r>
              <a:rPr lang="en-US" sz="1700" dirty="0"/>
              <a:t>of the same is given below in Fig. 6.1.</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224</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lum bright="5000" contrast="11000"/>
            <a:extLst>
              <a:ext uri="{28A0092B-C50C-407E-A947-70E740481C1C}">
                <a14:useLocalDpi xmlns:a14="http://schemas.microsoft.com/office/drawing/2010/main" val="0"/>
              </a:ext>
            </a:extLst>
          </a:blip>
          <a:stretch>
            <a:fillRect/>
          </a:stretch>
        </p:blipFill>
        <p:spPr>
          <a:xfrm>
            <a:off x="1648308" y="2492896"/>
            <a:ext cx="7272808" cy="3991680"/>
          </a:xfrm>
          <a:prstGeom prst="rect">
            <a:avLst/>
          </a:prstGeom>
        </p:spPr>
      </p:pic>
      <p:sp>
        <p:nvSpPr>
          <p:cNvPr id="3" name="Rectangle 2"/>
          <p:cNvSpPr/>
          <p:nvPr/>
        </p:nvSpPr>
        <p:spPr>
          <a:xfrm>
            <a:off x="179512" y="6383069"/>
            <a:ext cx="8712968" cy="461665"/>
          </a:xfrm>
          <a:prstGeom prst="rect">
            <a:avLst/>
          </a:prstGeom>
        </p:spPr>
        <p:txBody>
          <a:bodyPr wrap="square">
            <a:spAutoFit/>
          </a:bodyPr>
          <a:lstStyle/>
          <a:p>
            <a:r>
              <a:rPr lang="fr-FR" sz="2400" dirty="0" smtClean="0">
                <a:solidFill>
                  <a:srgbClr val="000000"/>
                </a:solidFill>
                <a:latin typeface="Angsana New" panose="02020603050405020304" pitchFamily="18" charset="-34"/>
              </a:rPr>
              <a:t>Source</a:t>
            </a:r>
            <a:r>
              <a:rPr lang="fr-FR" sz="2400" dirty="0">
                <a:solidFill>
                  <a:srgbClr val="000000"/>
                </a:solidFill>
                <a:latin typeface="Angsana New" panose="02020603050405020304" pitchFamily="18" charset="-34"/>
              </a:rPr>
              <a:t>: http://www.tourism.gov.mv/article.php?ald=80 	</a:t>
            </a:r>
            <a:r>
              <a:rPr lang="fr-FR" sz="2400" dirty="0" smtClean="0">
                <a:solidFill>
                  <a:srgbClr val="000000"/>
                </a:solidFill>
                <a:latin typeface="Angsana New" panose="02020603050405020304" pitchFamily="18" charset="-34"/>
              </a:rPr>
              <a:t>	</a:t>
            </a:r>
            <a:r>
              <a:rPr lang="fr-FR" sz="1200" b="1" dirty="0" smtClean="0">
                <a:solidFill>
                  <a:srgbClr val="000000"/>
                </a:solidFill>
                <a:latin typeface="Arial" panose="020B0604020202020204" pitchFamily="34" charset="0"/>
              </a:rPr>
              <a:t>Fig</a:t>
            </a:r>
            <a:r>
              <a:rPr lang="fr-FR" sz="1200" b="1" dirty="0">
                <a:solidFill>
                  <a:srgbClr val="000000"/>
                </a:solidFill>
                <a:latin typeface="Arial" panose="020B0604020202020204" pitchFamily="34" charset="0"/>
              </a:rPr>
              <a:t>. 6.1 </a:t>
            </a:r>
            <a:r>
              <a:rPr lang="fr-FR" sz="1200" dirty="0" smtClean="0">
                <a:solidFill>
                  <a:srgbClr val="000000"/>
                </a:solidFill>
                <a:latin typeface="Arial" panose="020B0604020202020204" pitchFamily="34" charset="0"/>
              </a:rPr>
              <a:t>Organisational </a:t>
            </a:r>
            <a:r>
              <a:rPr lang="fr-FR" sz="1200" dirty="0">
                <a:solidFill>
                  <a:srgbClr val="000000"/>
                </a:solidFill>
                <a:latin typeface="Arial" panose="020B0604020202020204" pitchFamily="34" charset="0"/>
              </a:rPr>
              <a:t>structure</a:t>
            </a:r>
            <a:endParaRPr lang="en-US" sz="2400" dirty="0"/>
          </a:p>
        </p:txBody>
      </p:sp>
    </p:spTree>
    <p:extLst>
      <p:ext uri="{BB962C8B-B14F-4D97-AF65-F5344CB8AC3E}">
        <p14:creationId xmlns:p14="http://schemas.microsoft.com/office/powerpoint/2010/main" val="186138747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5647700"/>
          </a:xfrm>
          <a:prstGeom prst="rect">
            <a:avLst/>
          </a:prstGeom>
        </p:spPr>
        <p:txBody>
          <a:bodyPr wrap="square">
            <a:spAutoFit/>
          </a:bodyPr>
          <a:lstStyle/>
          <a:p>
            <a:pPr>
              <a:buClr>
                <a:schemeClr val="accent6">
                  <a:lumMod val="75000"/>
                </a:schemeClr>
              </a:buClr>
              <a:buSzPct val="80000"/>
            </a:pPr>
            <a:r>
              <a:rPr lang="en-US" sz="1900" b="1" dirty="0" smtClean="0">
                <a:solidFill>
                  <a:srgbClr val="C00000"/>
                </a:solidFill>
              </a:rPr>
              <a:t>Sources </a:t>
            </a:r>
            <a:r>
              <a:rPr lang="en-US" sz="1900" b="1" dirty="0">
                <a:solidFill>
                  <a:srgbClr val="C00000"/>
                </a:solidFill>
              </a:rPr>
              <a:t>of funding</a:t>
            </a:r>
          </a:p>
          <a:p>
            <a:pPr marL="280988" indent="-280988">
              <a:buClr>
                <a:schemeClr val="accent6">
                  <a:lumMod val="75000"/>
                </a:schemeClr>
              </a:buClr>
              <a:buSzPct val="80000"/>
              <a:buFont typeface="Arial" panose="020B0604020202020204" pitchFamily="34" charset="0"/>
              <a:buChar char="►"/>
            </a:pPr>
            <a:r>
              <a:rPr lang="en-US" sz="1900" dirty="0"/>
              <a:t>The provision of visitor services in most countries is publicly funded through the equivalent of the ministries of tourism. Revenue may also be raised through the advertisement of privately owned tourist facilities and attractions via national tourist board websites and print materials. </a:t>
            </a:r>
            <a:endParaRPr lang="en-US" sz="1900" dirty="0" smtClean="0"/>
          </a:p>
          <a:p>
            <a:pPr marL="280988" indent="-280988">
              <a:buClr>
                <a:schemeClr val="accent6">
                  <a:lumMod val="75000"/>
                </a:schemeClr>
              </a:buClr>
              <a:buSzPct val="80000"/>
              <a:buFont typeface="Arial" panose="020B0604020202020204" pitchFamily="34" charset="0"/>
              <a:buChar char="►"/>
            </a:pPr>
            <a:r>
              <a:rPr lang="en-US" sz="1900" dirty="0" smtClean="0"/>
              <a:t>Information </a:t>
            </a:r>
            <a:r>
              <a:rPr lang="en-US" sz="1900" dirty="0"/>
              <a:t>about how ministry-led organisations are funded is often found on their websites as shown in Fig. </a:t>
            </a:r>
            <a:r>
              <a:rPr lang="en-US" sz="1900" b="1" dirty="0"/>
              <a:t>6.2</a:t>
            </a:r>
            <a:r>
              <a:rPr lang="en-US" sz="1900" dirty="0" smtClean="0"/>
              <a:t>.</a:t>
            </a:r>
          </a:p>
          <a:p>
            <a:pPr marL="342900" indent="-342900">
              <a:buClr>
                <a:schemeClr val="accent6">
                  <a:lumMod val="75000"/>
                </a:schemeClr>
              </a:buClr>
              <a:buSzPct val="80000"/>
              <a:buFont typeface="Arial" panose="020B0604020202020204" pitchFamily="34" charset="0"/>
              <a:buChar char="►"/>
            </a:pPr>
            <a:endParaRPr lang="en-US" sz="1900" dirty="0"/>
          </a:p>
          <a:p>
            <a:pPr marL="342900" indent="-342900">
              <a:buClr>
                <a:schemeClr val="accent6">
                  <a:lumMod val="75000"/>
                </a:schemeClr>
              </a:buClr>
              <a:buSzPct val="80000"/>
              <a:buFont typeface="Arial" panose="020B0604020202020204" pitchFamily="34" charset="0"/>
              <a:buChar char="►"/>
            </a:pPr>
            <a:endParaRPr lang="en-US" sz="1900" dirty="0" smtClean="0"/>
          </a:p>
          <a:p>
            <a:pPr marL="342900" indent="-342900">
              <a:buClr>
                <a:schemeClr val="accent6">
                  <a:lumMod val="75000"/>
                </a:schemeClr>
              </a:buClr>
              <a:buSzPct val="80000"/>
              <a:buFont typeface="Arial" panose="020B0604020202020204" pitchFamily="34" charset="0"/>
              <a:buChar char="►"/>
            </a:pPr>
            <a:endParaRPr lang="en-US" sz="1900" dirty="0"/>
          </a:p>
          <a:p>
            <a:pPr marL="342900" indent="-342900">
              <a:buClr>
                <a:schemeClr val="accent6">
                  <a:lumMod val="75000"/>
                </a:schemeClr>
              </a:buClr>
              <a:buSzPct val="80000"/>
              <a:buFont typeface="Arial" panose="020B0604020202020204" pitchFamily="34" charset="0"/>
              <a:buChar char="►"/>
            </a:pPr>
            <a:endParaRPr lang="en-US" sz="1900" dirty="0" smtClean="0"/>
          </a:p>
          <a:p>
            <a:pPr marL="342900" indent="-342900">
              <a:buClr>
                <a:schemeClr val="accent6">
                  <a:lumMod val="75000"/>
                </a:schemeClr>
              </a:buClr>
              <a:buSzPct val="80000"/>
              <a:buFont typeface="Arial" panose="020B0604020202020204" pitchFamily="34" charset="0"/>
              <a:buChar char="►"/>
            </a:pPr>
            <a:endParaRPr lang="en-US" sz="1900" dirty="0"/>
          </a:p>
          <a:p>
            <a:pPr marL="342900" indent="-342900">
              <a:buClr>
                <a:schemeClr val="accent6">
                  <a:lumMod val="75000"/>
                </a:schemeClr>
              </a:buClr>
              <a:buSzPct val="80000"/>
              <a:buFont typeface="Arial" panose="020B0604020202020204" pitchFamily="34" charset="0"/>
              <a:buChar char="►"/>
            </a:pPr>
            <a:endParaRPr lang="en-US" sz="1900" dirty="0" smtClean="0"/>
          </a:p>
          <a:p>
            <a:pPr marL="342900" indent="-342900">
              <a:buClr>
                <a:schemeClr val="accent6">
                  <a:lumMod val="75000"/>
                </a:schemeClr>
              </a:buClr>
              <a:buSzPct val="80000"/>
              <a:buFont typeface="Arial" panose="020B0604020202020204" pitchFamily="34" charset="0"/>
              <a:buChar char="►"/>
            </a:pPr>
            <a:endParaRPr lang="en-US" sz="1900" dirty="0"/>
          </a:p>
          <a:p>
            <a:pPr marL="280988" indent="-280988">
              <a:buClr>
                <a:schemeClr val="accent6">
                  <a:lumMod val="75000"/>
                </a:schemeClr>
              </a:buClr>
              <a:buSzPct val="80000"/>
              <a:buFont typeface="Arial" panose="020B0604020202020204" pitchFamily="34" charset="0"/>
              <a:buChar char="►"/>
            </a:pPr>
            <a:r>
              <a:rPr lang="en-US" sz="1900" dirty="0"/>
              <a:t>Tourist information </a:t>
            </a:r>
            <a:r>
              <a:rPr lang="en-US" sz="1900" dirty="0" err="1"/>
              <a:t>centres</a:t>
            </a:r>
            <a:r>
              <a:rPr lang="en-US" sz="1900" dirty="0"/>
              <a:t> tend to be publicly funded too. Some private sector organisations may also be involved in the provision of visitor services such as guiding services, but these do not usually fall under the direct control of the tourist board; although in many </a:t>
            </a:r>
            <a:r>
              <a:rPr lang="en-US" sz="1900" dirty="0" smtClean="0"/>
              <a:t>countries the </a:t>
            </a:r>
            <a:r>
              <a:rPr lang="en-US" sz="1900" dirty="0"/>
              <a:t>tourist board will be responsible for issuing an operating license to tour guides.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224</a:t>
            </a:r>
            <a:endParaRPr lang="en-GB" sz="1400" b="1" dirty="0">
              <a:latin typeface="Calibri" panose="020F0502020204030204" pitchFamily="34" charset="0"/>
            </a:endParaRPr>
          </a:p>
        </p:txBody>
      </p:sp>
      <p:sp>
        <p:nvSpPr>
          <p:cNvPr id="3" name="Rectangle 2"/>
          <p:cNvSpPr/>
          <p:nvPr/>
        </p:nvSpPr>
        <p:spPr>
          <a:xfrm>
            <a:off x="1619672" y="4859868"/>
            <a:ext cx="5832648"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fr-FR" b="1" dirty="0" smtClean="0">
                <a:solidFill>
                  <a:srgbClr val="000000"/>
                </a:solidFill>
                <a:latin typeface="Arial" panose="020B0604020202020204" pitchFamily="34" charset="0"/>
              </a:rPr>
              <a:t>Fig</a:t>
            </a:r>
            <a:r>
              <a:rPr lang="fr-FR" b="1" dirty="0">
                <a:solidFill>
                  <a:srgbClr val="000000"/>
                </a:solidFill>
                <a:latin typeface="Arial" panose="020B0604020202020204" pitchFamily="34" charset="0"/>
              </a:rPr>
              <a:t>. </a:t>
            </a:r>
            <a:r>
              <a:rPr lang="fr-FR" b="1" dirty="0" smtClean="0">
                <a:solidFill>
                  <a:srgbClr val="000000"/>
                </a:solidFill>
                <a:latin typeface="Arial" panose="020B0604020202020204" pitchFamily="34" charset="0"/>
              </a:rPr>
              <a:t>6.2 - </a:t>
            </a:r>
            <a:r>
              <a:rPr lang="en-US" dirty="0" smtClean="0">
                <a:solidFill>
                  <a:srgbClr val="000000"/>
                </a:solidFill>
                <a:latin typeface="Arial" panose="020B0604020202020204" pitchFamily="34" charset="0"/>
              </a:rPr>
              <a:t>How </a:t>
            </a:r>
            <a:r>
              <a:rPr lang="en-US" dirty="0">
                <a:solidFill>
                  <a:srgbClr val="000000"/>
                </a:solidFill>
                <a:latin typeface="Arial" panose="020B0604020202020204" pitchFamily="34" charset="0"/>
              </a:rPr>
              <a:t>ministry-led organisations are funded</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9002" y="3267928"/>
            <a:ext cx="7831430" cy="1609199"/>
          </a:xfrm>
          <a:prstGeom prst="rect">
            <a:avLst/>
          </a:prstGeom>
          <a:effectLst>
            <a:outerShdw blurRad="165100" dist="38100" dir="2700000" sx="101000" sy="101000" algn="tl" rotWithShape="0">
              <a:prstClr val="black">
                <a:alpha val="40000"/>
              </a:prstClr>
            </a:outerShdw>
          </a:effectLst>
        </p:spPr>
      </p:pic>
    </p:spTree>
    <p:extLst>
      <p:ext uri="{BB962C8B-B14F-4D97-AF65-F5344CB8AC3E}">
        <p14:creationId xmlns:p14="http://schemas.microsoft.com/office/powerpoint/2010/main" val="167404164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976664" cy="5632311"/>
          </a:xfrm>
          <a:prstGeom prst="rect">
            <a:avLst/>
          </a:prstGeom>
        </p:spPr>
        <p:txBody>
          <a:bodyPr wrap="square">
            <a:spAutoFit/>
          </a:bodyPr>
          <a:lstStyle/>
          <a:p>
            <a:pPr>
              <a:buClr>
                <a:schemeClr val="accent6">
                  <a:lumMod val="75000"/>
                </a:schemeClr>
              </a:buClr>
              <a:buSzPct val="80000"/>
            </a:pPr>
            <a:r>
              <a:rPr lang="en-US" sz="2000" b="1" dirty="0" smtClean="0">
                <a:solidFill>
                  <a:srgbClr val="C00000"/>
                </a:solidFill>
              </a:rPr>
              <a:t>Channels </a:t>
            </a:r>
            <a:r>
              <a:rPr lang="en-US" sz="2000" b="1" dirty="0">
                <a:solidFill>
                  <a:srgbClr val="C00000"/>
                </a:solidFill>
              </a:rPr>
              <a:t>of communication</a:t>
            </a:r>
          </a:p>
          <a:p>
            <a:pPr marL="280988" indent="-280988">
              <a:buClr>
                <a:schemeClr val="accent6">
                  <a:lumMod val="75000"/>
                </a:schemeClr>
              </a:buClr>
              <a:buSzPct val="80000"/>
              <a:buFont typeface="Arial" panose="020B0604020202020204" pitchFamily="34" charset="0"/>
              <a:buChar char="►"/>
            </a:pPr>
            <a:r>
              <a:rPr lang="en-US" sz="2000" dirty="0"/>
              <a:t>The term channels of communication’ refers to how information is passed between various departments, organisations and customers. </a:t>
            </a:r>
            <a:endParaRPr lang="en-US" sz="2000" dirty="0" smtClean="0"/>
          </a:p>
          <a:p>
            <a:pPr marL="280988" indent="-280988">
              <a:buClr>
                <a:schemeClr val="accent6">
                  <a:lumMod val="75000"/>
                </a:schemeClr>
              </a:buClr>
              <a:buSzPct val="80000"/>
              <a:buFont typeface="Arial" panose="020B0604020202020204" pitchFamily="34" charset="0"/>
              <a:buChar char="►"/>
            </a:pPr>
            <a:r>
              <a:rPr lang="en-US" sz="2000" dirty="0" smtClean="0"/>
              <a:t>Communication </a:t>
            </a:r>
            <a:r>
              <a:rPr lang="en-US" sz="2000" dirty="0"/>
              <a:t>is the sharing of information for a variety of purposes including informing, persuading, influencing and motivating. </a:t>
            </a:r>
            <a:endParaRPr lang="en-US" sz="2000" dirty="0" smtClean="0"/>
          </a:p>
          <a:p>
            <a:pPr marL="280988" indent="-280988">
              <a:buClr>
                <a:schemeClr val="accent6">
                  <a:lumMod val="75000"/>
                </a:schemeClr>
              </a:buClr>
              <a:buSzPct val="80000"/>
              <a:buFont typeface="Arial" panose="020B0604020202020204" pitchFamily="34" charset="0"/>
              <a:buChar char="►"/>
            </a:pPr>
            <a:r>
              <a:rPr lang="en-US" sz="2000" dirty="0" smtClean="0"/>
              <a:t>There </a:t>
            </a:r>
            <a:r>
              <a:rPr lang="en-US" sz="2000" dirty="0"/>
              <a:t>are two general ways of delivering the information: through formal or informal communication channels. </a:t>
            </a:r>
            <a:endParaRPr lang="en-US" sz="2000" dirty="0" smtClean="0"/>
          </a:p>
          <a:p>
            <a:pPr marL="280988" indent="-280988">
              <a:buClr>
                <a:schemeClr val="accent6">
                  <a:lumMod val="75000"/>
                </a:schemeClr>
              </a:buClr>
              <a:buSzPct val="80000"/>
              <a:buFont typeface="Arial" panose="020B0604020202020204" pitchFamily="34" charset="0"/>
              <a:buChar char="►"/>
            </a:pPr>
            <a:r>
              <a:rPr lang="en-US" sz="2000" b="1" dirty="0" smtClean="0">
                <a:solidFill>
                  <a:srgbClr val="FF0000"/>
                </a:solidFill>
              </a:rPr>
              <a:t>Formal </a:t>
            </a:r>
            <a:r>
              <a:rPr lang="en-US" sz="2000" b="1" dirty="0">
                <a:solidFill>
                  <a:srgbClr val="FF0000"/>
                </a:solidFill>
              </a:rPr>
              <a:t>communication </a:t>
            </a:r>
            <a:r>
              <a:rPr lang="en-US" sz="2000" dirty="0"/>
              <a:t>is </a:t>
            </a:r>
            <a:r>
              <a:rPr lang="en-US" sz="2000" dirty="0" err="1"/>
              <a:t>organised</a:t>
            </a:r>
            <a:r>
              <a:rPr lang="en-US" sz="2000" dirty="0"/>
              <a:t> and managed information that is shared with relevant individuals in order to maintain a coordinated approach within an organisation. </a:t>
            </a:r>
            <a:endParaRPr lang="en-US" sz="2000" dirty="0" smtClean="0"/>
          </a:p>
          <a:p>
            <a:pPr marL="280988" indent="-280988">
              <a:buClr>
                <a:schemeClr val="accent6">
                  <a:lumMod val="75000"/>
                </a:schemeClr>
              </a:buClr>
              <a:buSzPct val="80000"/>
              <a:buFont typeface="Arial" panose="020B0604020202020204" pitchFamily="34" charset="0"/>
              <a:buChar char="►"/>
            </a:pPr>
            <a:r>
              <a:rPr lang="en-US" sz="2000" dirty="0" smtClean="0"/>
              <a:t>Formal </a:t>
            </a:r>
            <a:r>
              <a:rPr lang="en-US" sz="2000" dirty="0"/>
              <a:t>communication channels are based on an individual’s role in the organisation and distributed according to the established chain of command denoted by the </a:t>
            </a:r>
            <a:r>
              <a:rPr lang="en-US" sz="2000" dirty="0" err="1"/>
              <a:t>organisational</a:t>
            </a:r>
            <a:r>
              <a:rPr lang="en-US" sz="2000" dirty="0"/>
              <a:t> chart</a:t>
            </a:r>
            <a:r>
              <a:rPr lang="en-US" sz="2000" dirty="0" smtClean="0"/>
              <a:t>.</a:t>
            </a:r>
            <a:endParaRPr lang="en-US" sz="200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225</a:t>
            </a:r>
            <a:endParaRPr lang="en-GB" sz="1400" b="1" dirty="0">
              <a:latin typeface="Calibri" panose="020F0502020204030204" pitchFamily="34" charset="0"/>
            </a:endParaRPr>
          </a:p>
        </p:txBody>
      </p:sp>
      <p:pic>
        <p:nvPicPr>
          <p:cNvPr id="57346" name="Picture 2" descr="Image result for formal communi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6" y="1157704"/>
            <a:ext cx="2736304" cy="1621300"/>
          </a:xfrm>
          <a:prstGeom prst="rect">
            <a:avLst/>
          </a:prstGeom>
          <a:noFill/>
          <a:extLst>
            <a:ext uri="{909E8E84-426E-40DD-AFC4-6F175D3DCCD1}">
              <a14:hiddenFill xmlns:a14="http://schemas.microsoft.com/office/drawing/2010/main">
                <a:solidFill>
                  <a:srgbClr val="FFFFFF"/>
                </a:solidFill>
              </a14:hiddenFill>
            </a:ext>
          </a:extLst>
        </p:spPr>
      </p:pic>
      <p:pic>
        <p:nvPicPr>
          <p:cNvPr id="573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6" y="2870638"/>
            <a:ext cx="2736304" cy="3078642"/>
          </a:xfrm>
          <a:prstGeom prst="rect">
            <a:avLst/>
          </a:prstGeom>
          <a:noFill/>
          <a:extLst>
            <a:ext uri="{909E8E84-426E-40DD-AFC4-6F175D3DCCD1}">
              <a14:hiddenFill xmlns:a14="http://schemas.microsoft.com/office/drawing/2010/main">
                <a:solidFill>
                  <a:srgbClr val="FFFFFF"/>
                </a:solidFill>
              </a14:hiddenFill>
            </a:ext>
          </a:extLst>
        </p:spPr>
      </p:pic>
      <p:pic>
        <p:nvPicPr>
          <p:cNvPr id="57352" name="Picture 8" descr="Image result for formal communicati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56176" y="6021288"/>
            <a:ext cx="2752278" cy="69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96083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6119844" cy="5687711"/>
          </a:xfrm>
          <a:prstGeom prst="rect">
            <a:avLst/>
          </a:prstGeom>
        </p:spPr>
        <p:txBody>
          <a:bodyPr wrap="square">
            <a:spAutoFit/>
          </a:bodyPr>
          <a:lstStyle/>
          <a:p>
            <a:pPr>
              <a:buClr>
                <a:schemeClr val="accent6">
                  <a:lumMod val="75000"/>
                </a:schemeClr>
              </a:buClr>
              <a:buSzPct val="80000"/>
            </a:pPr>
            <a:r>
              <a:rPr lang="en-US" sz="2020" b="1" dirty="0" smtClean="0">
                <a:solidFill>
                  <a:srgbClr val="C00000"/>
                </a:solidFill>
              </a:rPr>
              <a:t>Channels </a:t>
            </a:r>
            <a:r>
              <a:rPr lang="en-US" sz="2020" b="1" dirty="0">
                <a:solidFill>
                  <a:srgbClr val="C00000"/>
                </a:solidFill>
              </a:rPr>
              <a:t>of communication</a:t>
            </a:r>
          </a:p>
          <a:p>
            <a:pPr marL="280988" indent="-280988">
              <a:buClr>
                <a:schemeClr val="accent6">
                  <a:lumMod val="75000"/>
                </a:schemeClr>
              </a:buClr>
              <a:buSzPct val="80000"/>
              <a:buFont typeface="Arial" panose="020B0604020202020204" pitchFamily="34" charset="0"/>
              <a:buChar char="►"/>
            </a:pPr>
            <a:r>
              <a:rPr lang="en-US" sz="2020" dirty="0" smtClean="0"/>
              <a:t>Typically</a:t>
            </a:r>
            <a:r>
              <a:rPr lang="en-US" sz="2020" dirty="0"/>
              <a:t>, formal communication flows downwards from executives to directors to managers to staff regarding company direction and instructions and flows upwards from staff to managers to directors to executives in the form of data and reports. The communication flowing through these channels is specific to the jobs and departments</a:t>
            </a:r>
            <a:r>
              <a:rPr lang="en-US" sz="2020" dirty="0" smtClean="0"/>
              <a:t>.</a:t>
            </a:r>
          </a:p>
          <a:p>
            <a:pPr marL="280988" indent="-280988">
              <a:buClr>
                <a:schemeClr val="accent6">
                  <a:lumMod val="75000"/>
                </a:schemeClr>
              </a:buClr>
              <a:buSzPct val="80000"/>
              <a:buFont typeface="Arial" panose="020B0604020202020204" pitchFamily="34" charset="0"/>
              <a:buChar char="►"/>
            </a:pPr>
            <a:r>
              <a:rPr lang="en-US" sz="2020" dirty="0" smtClean="0"/>
              <a:t>Formal communication is usually well planned. For example, reports and data from staff are generally required to follow a prescribed template and are required according to a set schedule. </a:t>
            </a:r>
          </a:p>
          <a:p>
            <a:pPr marL="280988" indent="-280988">
              <a:buClr>
                <a:schemeClr val="accent6">
                  <a:lumMod val="75000"/>
                </a:schemeClr>
              </a:buClr>
              <a:buSzPct val="80000"/>
              <a:buFont typeface="Arial" panose="020B0604020202020204" pitchFamily="34" charset="0"/>
              <a:buChar char="►"/>
            </a:pPr>
            <a:r>
              <a:rPr lang="en-US" sz="2020" dirty="0" smtClean="0"/>
              <a:t>Communication focusing on a company’s strategy and direction, which originates from company executives, is </a:t>
            </a:r>
            <a:r>
              <a:rPr lang="en-US" sz="2020" dirty="0" err="1" smtClean="0"/>
              <a:t>funnelled</a:t>
            </a:r>
            <a:r>
              <a:rPr lang="en-US" sz="2020" dirty="0" smtClean="0"/>
              <a:t> through the </a:t>
            </a:r>
            <a:r>
              <a:rPr lang="en-US" sz="2020" dirty="0" err="1" smtClean="0"/>
              <a:t>organisational</a:t>
            </a:r>
            <a:r>
              <a:rPr lang="en-US" sz="2020" dirty="0" smtClean="0"/>
              <a:t> chart and changed in such a way, so as to be relevant to each department and manager. </a:t>
            </a:r>
            <a:endParaRPr lang="en-US" sz="202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225</a:t>
            </a:r>
            <a:endParaRPr lang="en-GB" sz="1400" b="1" dirty="0">
              <a:latin typeface="Calibri" panose="020F0502020204030204" pitchFamily="34" charset="0"/>
            </a:endParaRPr>
          </a:p>
        </p:txBody>
      </p:sp>
      <p:pic>
        <p:nvPicPr>
          <p:cNvPr id="6" name="Picture 2" descr="Image result for formal communi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99356" y="1157704"/>
            <a:ext cx="2593124" cy="15364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9356" y="2870638"/>
            <a:ext cx="2593124" cy="29175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Image result for formal communicati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00192" y="5949280"/>
            <a:ext cx="2608262" cy="658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55184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976664" cy="5632311"/>
          </a:xfrm>
          <a:prstGeom prst="rect">
            <a:avLst/>
          </a:prstGeom>
        </p:spPr>
        <p:txBody>
          <a:bodyPr wrap="square">
            <a:spAutoFit/>
          </a:bodyPr>
          <a:lstStyle/>
          <a:p>
            <a:pPr>
              <a:buClr>
                <a:schemeClr val="accent6">
                  <a:lumMod val="75000"/>
                </a:schemeClr>
              </a:buClr>
              <a:buSzPct val="80000"/>
            </a:pPr>
            <a:r>
              <a:rPr lang="en-US" sz="2000" b="1" dirty="0" smtClean="0">
                <a:solidFill>
                  <a:srgbClr val="C00000"/>
                </a:solidFill>
              </a:rPr>
              <a:t>Channels </a:t>
            </a:r>
            <a:r>
              <a:rPr lang="en-US" sz="2000" b="1" dirty="0">
                <a:solidFill>
                  <a:srgbClr val="C00000"/>
                </a:solidFill>
              </a:rPr>
              <a:t>of communication</a:t>
            </a:r>
          </a:p>
          <a:p>
            <a:pPr marL="280988" indent="-280988">
              <a:buClr>
                <a:schemeClr val="accent6">
                  <a:lumMod val="75000"/>
                </a:schemeClr>
              </a:buClr>
              <a:buSzPct val="80000"/>
              <a:buFont typeface="Arial" panose="020B0604020202020204" pitchFamily="34" charset="0"/>
              <a:buChar char="►"/>
            </a:pPr>
            <a:r>
              <a:rPr lang="en-US" sz="2000" dirty="0" smtClean="0"/>
              <a:t>What starts out as ‘high-level’ communication on corporate strategy needs to be broken down so that the communication provides direction and is actionable for the individuals who must implement the day-to-day tasks of the strategy. The better the communication, the more easily employees and staff will understand what is expected and required of them in their job role.</a:t>
            </a:r>
          </a:p>
          <a:p>
            <a:pPr marL="280988" indent="-280988">
              <a:buClr>
                <a:schemeClr val="accent6">
                  <a:lumMod val="75000"/>
                </a:schemeClr>
              </a:buClr>
              <a:buSzPct val="80000"/>
              <a:buFont typeface="Arial" panose="020B0604020202020204" pitchFamily="34" charset="0"/>
              <a:buChar char="►"/>
            </a:pPr>
            <a:r>
              <a:rPr lang="en-US" sz="2000" b="1" dirty="0" smtClean="0">
                <a:solidFill>
                  <a:srgbClr val="FF0000"/>
                </a:solidFill>
              </a:rPr>
              <a:t>Informal communication </a:t>
            </a:r>
            <a:r>
              <a:rPr lang="en-US" sz="2000" dirty="0" smtClean="0"/>
              <a:t>in the workplace is not based on the positions individuals occupy within the organisation. As a result, this type of communication is neither managed nor planned. </a:t>
            </a:r>
          </a:p>
          <a:p>
            <a:pPr marL="280988" indent="-280988">
              <a:buClr>
                <a:schemeClr val="accent6">
                  <a:lumMod val="75000"/>
                </a:schemeClr>
              </a:buClr>
              <a:buSzPct val="80000"/>
              <a:buFont typeface="Arial" panose="020B0604020202020204" pitchFamily="34" charset="0"/>
              <a:buChar char="►"/>
            </a:pPr>
            <a:r>
              <a:rPr lang="en-US" sz="2000" dirty="0" smtClean="0"/>
              <a:t>It is casual, more relaxed and tends to be spread by word-of-mouth quickly throughout a department or organisation because its content is not restricted by an established path of distribution.</a:t>
            </a:r>
            <a:endParaRPr lang="en-US" sz="200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225</a:t>
            </a:r>
            <a:endParaRPr lang="en-GB" sz="1400" b="1" dirty="0">
              <a:latin typeface="Calibri" panose="020F0502020204030204" pitchFamily="34" charset="0"/>
            </a:endParaRPr>
          </a:p>
        </p:txBody>
      </p:sp>
      <p:pic>
        <p:nvPicPr>
          <p:cNvPr id="55298" name="Picture 2" descr="Image result for informal communic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202804"/>
            <a:ext cx="2736304" cy="2050684"/>
          </a:xfrm>
          <a:prstGeom prst="rect">
            <a:avLst/>
          </a:prstGeom>
          <a:noFill/>
          <a:extLst>
            <a:ext uri="{909E8E84-426E-40DD-AFC4-6F175D3DCCD1}">
              <a14:hiddenFill xmlns:a14="http://schemas.microsoft.com/office/drawing/2010/main">
                <a:solidFill>
                  <a:srgbClr val="FFFFFF"/>
                </a:solidFill>
              </a14:hiddenFill>
            </a:ext>
          </a:extLst>
        </p:spPr>
      </p:pic>
      <p:pic>
        <p:nvPicPr>
          <p:cNvPr id="55302" name="Picture 6" descr="Image result for informal communic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6" y="3429001"/>
            <a:ext cx="2736304" cy="1509686"/>
          </a:xfrm>
          <a:prstGeom prst="rect">
            <a:avLst/>
          </a:prstGeom>
          <a:noFill/>
          <a:extLst>
            <a:ext uri="{909E8E84-426E-40DD-AFC4-6F175D3DCCD1}">
              <a14:hiddenFill xmlns:a14="http://schemas.microsoft.com/office/drawing/2010/main">
                <a:solidFill>
                  <a:srgbClr val="FFFFFF"/>
                </a:solidFill>
              </a14:hiddenFill>
            </a:ext>
          </a:extLst>
        </p:spPr>
      </p:pic>
      <p:pic>
        <p:nvPicPr>
          <p:cNvPr id="55304" name="Picture 8" descr="Image result for informal communicati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2042" b="1911"/>
          <a:stretch/>
        </p:blipFill>
        <p:spPr bwMode="auto">
          <a:xfrm>
            <a:off x="6156176" y="5085047"/>
            <a:ext cx="2736304" cy="1512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0124784"/>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2903872"/>
          </a:xfrm>
          <a:prstGeom prst="rect">
            <a:avLst/>
          </a:prstGeom>
        </p:spPr>
        <p:txBody>
          <a:bodyPr wrap="square">
            <a:spAutoFit/>
          </a:bodyPr>
          <a:lstStyle/>
          <a:p>
            <a:pPr>
              <a:buClr>
                <a:schemeClr val="accent6">
                  <a:lumMod val="75000"/>
                </a:schemeClr>
              </a:buClr>
              <a:buSzPct val="80000"/>
            </a:pPr>
            <a:r>
              <a:rPr lang="en-US" sz="2050" b="1" dirty="0" smtClean="0">
                <a:solidFill>
                  <a:srgbClr val="C00000"/>
                </a:solidFill>
              </a:rPr>
              <a:t>Accountability</a:t>
            </a:r>
            <a:endParaRPr lang="en-US" sz="2050" b="1" dirty="0">
              <a:solidFill>
                <a:srgbClr val="C00000"/>
              </a:solidFill>
            </a:endParaRPr>
          </a:p>
          <a:p>
            <a:pPr marL="280988" indent="-280988">
              <a:buClr>
                <a:schemeClr val="accent6">
                  <a:lumMod val="75000"/>
                </a:schemeClr>
              </a:buClr>
              <a:buSzPct val="80000"/>
              <a:buFont typeface="Arial" panose="020B0604020202020204" pitchFamily="34" charset="0"/>
              <a:buChar char="►"/>
            </a:pPr>
            <a:r>
              <a:rPr lang="en-US" sz="2050" dirty="0"/>
              <a:t>Levels of responsibility and accountability will be attributed to the various job roles associated with the provision of visitor services. </a:t>
            </a:r>
            <a:endParaRPr lang="en-US" sz="2050" dirty="0" smtClean="0"/>
          </a:p>
          <a:p>
            <a:pPr marL="280988" indent="-280988">
              <a:buClr>
                <a:schemeClr val="accent6">
                  <a:lumMod val="75000"/>
                </a:schemeClr>
              </a:buClr>
              <a:buSzPct val="80000"/>
              <a:buFont typeface="Arial" panose="020B0604020202020204" pitchFamily="34" charset="0"/>
              <a:buChar char="►"/>
            </a:pPr>
            <a:r>
              <a:rPr lang="en-US" sz="2050" dirty="0" smtClean="0"/>
              <a:t>These </a:t>
            </a:r>
            <a:r>
              <a:rPr lang="en-US" sz="2050" dirty="0"/>
              <a:t>are usually denoted through the </a:t>
            </a:r>
            <a:r>
              <a:rPr lang="en-US" sz="2050" dirty="0" err="1"/>
              <a:t>organisational</a:t>
            </a:r>
            <a:r>
              <a:rPr lang="en-US" sz="2050" dirty="0"/>
              <a:t> chart, especially within a hierarchical structure. Lines of responsibility usually go downwards whilst lines of accountability goes upwards.</a:t>
            </a:r>
          </a:p>
          <a:p>
            <a:pPr marL="280988" indent="-280988">
              <a:buClr>
                <a:schemeClr val="accent6">
                  <a:lumMod val="75000"/>
                </a:schemeClr>
              </a:buClr>
              <a:buSzPct val="80000"/>
              <a:buFont typeface="Arial" panose="020B0604020202020204" pitchFamily="34" charset="0"/>
              <a:buChar char="►"/>
            </a:pPr>
            <a:r>
              <a:rPr lang="en-US" sz="2050" dirty="0"/>
              <a:t>Responsibility is attributed to the person or position required to complete a specific task. Each task is required to have a responsible person or position assigned to it. </a:t>
            </a:r>
            <a:endParaRPr lang="en-US" sz="2050" dirty="0" smtClean="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225</a:t>
            </a:r>
            <a:endParaRPr lang="en-GB" sz="1400" b="1" dirty="0">
              <a:latin typeface="Calibri" panose="020F0502020204030204" pitchFamily="34" charset="0"/>
            </a:endParaRPr>
          </a:p>
        </p:txBody>
      </p:sp>
      <p:pic>
        <p:nvPicPr>
          <p:cNvPr id="59394" name="Picture 2" descr="Image result for accountabilit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052807" y="3789040"/>
            <a:ext cx="1839673" cy="28803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077881"/>
            <a:ext cx="6912768" cy="2591479"/>
          </a:xfrm>
          <a:prstGeom prst="rect">
            <a:avLst/>
          </a:prstGeom>
        </p:spPr>
        <p:txBody>
          <a:bodyPr wrap="square">
            <a:spAutoFit/>
          </a:bodyPr>
          <a:lstStyle/>
          <a:p>
            <a:pPr marL="280988" indent="-280988">
              <a:buClr>
                <a:schemeClr val="accent6">
                  <a:lumMod val="75000"/>
                </a:schemeClr>
              </a:buClr>
              <a:buSzPct val="80000"/>
              <a:buFont typeface="Arial" panose="020B0604020202020204" pitchFamily="34" charset="0"/>
              <a:buChar char="►"/>
            </a:pPr>
            <a:r>
              <a:rPr lang="en-US" sz="2050" dirty="0"/>
              <a:t>More than one person or position can be assigned the responsibility for completing the same task. </a:t>
            </a:r>
          </a:p>
          <a:p>
            <a:pPr marL="280988" indent="-280988">
              <a:buClr>
                <a:schemeClr val="accent6">
                  <a:lumMod val="75000"/>
                </a:schemeClr>
              </a:buClr>
              <a:buSzPct val="80000"/>
              <a:buFont typeface="Arial" panose="020B0604020202020204" pitchFamily="34" charset="0"/>
              <a:buChar char="►"/>
            </a:pPr>
            <a:r>
              <a:rPr lang="en-US" sz="2050" dirty="0" smtClean="0"/>
              <a:t>Accountability </a:t>
            </a:r>
            <a:r>
              <a:rPr lang="en-US" sz="2050" dirty="0"/>
              <a:t>occurs when a person or position has to ensure that tasks are completed on-time and in a manner which meets all expectations for it. The accountable person or position does not have to physically carry out the task. Those responsible report back to those accountable.</a:t>
            </a:r>
          </a:p>
        </p:txBody>
      </p:sp>
    </p:spTree>
    <p:extLst>
      <p:ext uri="{BB962C8B-B14F-4D97-AF65-F5344CB8AC3E}">
        <p14:creationId xmlns:p14="http://schemas.microsoft.com/office/powerpoint/2010/main" val="662227232"/>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6048672" cy="5509200"/>
          </a:xfrm>
          <a:prstGeom prst="rect">
            <a:avLst/>
          </a:prstGeom>
        </p:spPr>
        <p:txBody>
          <a:bodyPr wrap="square">
            <a:spAutoFit/>
          </a:bodyPr>
          <a:lstStyle/>
          <a:p>
            <a:pPr>
              <a:buClr>
                <a:schemeClr val="accent6">
                  <a:lumMod val="75000"/>
                </a:schemeClr>
              </a:buClr>
              <a:buSzPct val="80000"/>
            </a:pPr>
            <a:r>
              <a:rPr lang="en-US" sz="2200" b="1" dirty="0" smtClean="0">
                <a:solidFill>
                  <a:srgbClr val="C00000"/>
                </a:solidFill>
              </a:rPr>
              <a:t>Explore </a:t>
            </a:r>
            <a:r>
              <a:rPr lang="en-US" sz="2200" b="1" dirty="0">
                <a:solidFill>
                  <a:srgbClr val="C00000"/>
                </a:solidFill>
              </a:rPr>
              <a:t>the role and function of tourist boards and tourist information </a:t>
            </a:r>
            <a:r>
              <a:rPr lang="en-US" sz="2200" b="1" dirty="0" err="1">
                <a:solidFill>
                  <a:srgbClr val="C00000"/>
                </a:solidFill>
              </a:rPr>
              <a:t>centres</a:t>
            </a:r>
            <a:endParaRPr lang="en-US" sz="2200" b="1" dirty="0">
              <a:solidFill>
                <a:srgbClr val="C00000"/>
              </a:solidFill>
            </a:endParaRPr>
          </a:p>
          <a:p>
            <a:pPr marL="280988" indent="-280988">
              <a:buClr>
                <a:schemeClr val="accent6">
                  <a:lumMod val="75000"/>
                </a:schemeClr>
              </a:buClr>
              <a:buSzPct val="80000"/>
              <a:buFont typeface="Arial" panose="020B0604020202020204" pitchFamily="34" charset="0"/>
              <a:buChar char="►"/>
            </a:pPr>
            <a:r>
              <a:rPr lang="en-US" sz="2200" dirty="0"/>
              <a:t>Tourist boards and tourist information </a:t>
            </a:r>
            <a:r>
              <a:rPr lang="en-US" sz="2200" dirty="0" err="1"/>
              <a:t>centres</a:t>
            </a:r>
            <a:r>
              <a:rPr lang="en-US" sz="2200" dirty="0"/>
              <a:t> play similar interconnected roles in providing a range of visitor services to both their travel and tourism trade customers and to tourists themselves. </a:t>
            </a:r>
            <a:endParaRPr lang="en-US" sz="2200" dirty="0" smtClean="0"/>
          </a:p>
          <a:p>
            <a:pPr marL="280988" indent="-280988">
              <a:buClr>
                <a:schemeClr val="accent6">
                  <a:lumMod val="75000"/>
                </a:schemeClr>
              </a:buClr>
              <a:buSzPct val="80000"/>
              <a:buFont typeface="Arial" panose="020B0604020202020204" pitchFamily="34" charset="0"/>
              <a:buChar char="►"/>
            </a:pPr>
            <a:r>
              <a:rPr lang="en-US" sz="2200" dirty="0" smtClean="0"/>
              <a:t>Tourist </a:t>
            </a:r>
            <a:r>
              <a:rPr lang="en-US" sz="2200" dirty="0"/>
              <a:t>boards play a largely administrative role, gathering information and working at a strategic level, while tourist information </a:t>
            </a:r>
            <a:r>
              <a:rPr lang="en-US" sz="2200" dirty="0" err="1"/>
              <a:t>centres</a:t>
            </a:r>
            <a:r>
              <a:rPr lang="en-US" sz="2200" dirty="0"/>
              <a:t> are the visible face of visitor service provision. </a:t>
            </a:r>
            <a:endParaRPr lang="en-US" sz="2200" dirty="0" smtClean="0"/>
          </a:p>
          <a:p>
            <a:pPr marL="280988" indent="-280988">
              <a:buClr>
                <a:schemeClr val="accent6">
                  <a:lumMod val="75000"/>
                </a:schemeClr>
              </a:buClr>
              <a:buSzPct val="80000"/>
              <a:buFont typeface="Arial" panose="020B0604020202020204" pitchFamily="34" charset="0"/>
              <a:buChar char="►"/>
            </a:pPr>
            <a:r>
              <a:rPr lang="en-US" sz="2200" dirty="0" smtClean="0"/>
              <a:t>They </a:t>
            </a:r>
            <a:r>
              <a:rPr lang="en-US" sz="2200" dirty="0"/>
              <a:t>are located at key points in tourism destinations where there is likely to be a high volume of visitor traffic such as at airports, at ferry ports, in city and town </a:t>
            </a:r>
            <a:r>
              <a:rPr lang="en-US" sz="2200" dirty="0" err="1"/>
              <a:t>centres</a:t>
            </a:r>
            <a:r>
              <a:rPr lang="en-US" sz="2200" dirty="0"/>
              <a:t> etc.</a:t>
            </a:r>
            <a:endParaRPr lang="en-US" sz="2200" dirty="0" smtClean="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226</a:t>
            </a:r>
            <a:endParaRPr lang="en-GB" sz="1400" b="1" dirty="0">
              <a:latin typeface="Calibri" panose="020F0502020204030204" pitchFamily="34" charset="0"/>
            </a:endParaRPr>
          </a:p>
        </p:txBody>
      </p:sp>
      <p:pic>
        <p:nvPicPr>
          <p:cNvPr id="60418"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73502" y="1133623"/>
            <a:ext cx="2540183" cy="2174037"/>
          </a:xfrm>
          <a:prstGeom prst="rect">
            <a:avLst/>
          </a:prstGeom>
          <a:noFill/>
          <a:extLst>
            <a:ext uri="{909E8E84-426E-40DD-AFC4-6F175D3DCCD1}">
              <a14:hiddenFill xmlns:a14="http://schemas.microsoft.com/office/drawing/2010/main">
                <a:solidFill>
                  <a:srgbClr val="FFFFFF"/>
                </a:solidFill>
              </a14:hiddenFill>
            </a:ext>
          </a:extLst>
        </p:spPr>
      </p:pic>
      <p:pic>
        <p:nvPicPr>
          <p:cNvPr id="60420" name="Picture 4" descr="Image result for function of tourist boards and tourist information centr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3501" y="3429000"/>
            <a:ext cx="2540183" cy="1634676"/>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Image result for airport tourist information centr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5229200"/>
            <a:ext cx="2517448" cy="1373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59767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4154984"/>
          </a:xfrm>
          <a:prstGeom prst="rect">
            <a:avLst/>
          </a:prstGeom>
        </p:spPr>
        <p:txBody>
          <a:bodyPr wrap="square">
            <a:spAutoFit/>
          </a:bodyPr>
          <a:lstStyle/>
          <a:p>
            <a:pPr marL="342900" indent="-342900">
              <a:buClr>
                <a:schemeClr val="accent6">
                  <a:lumMod val="75000"/>
                </a:schemeClr>
              </a:buClr>
              <a:buSzPct val="80000"/>
            </a:pPr>
            <a:r>
              <a:rPr lang="en-US" sz="2200" b="1" dirty="0" smtClean="0">
                <a:solidFill>
                  <a:srgbClr val="C00000"/>
                </a:solidFill>
              </a:rPr>
              <a:t>Marketing </a:t>
            </a:r>
            <a:r>
              <a:rPr lang="en-US" sz="2200" b="1" dirty="0">
                <a:solidFill>
                  <a:srgbClr val="C00000"/>
                </a:solidFill>
              </a:rPr>
              <a:t>and promotion</a:t>
            </a:r>
          </a:p>
          <a:p>
            <a:pPr marL="342900" indent="-342900">
              <a:buClr>
                <a:schemeClr val="accent6">
                  <a:lumMod val="75000"/>
                </a:schemeClr>
              </a:buClr>
              <a:buSzPct val="80000"/>
              <a:buFont typeface="Arial" panose="020B0604020202020204" pitchFamily="34" charset="0"/>
              <a:buChar char="►"/>
            </a:pPr>
            <a:r>
              <a:rPr lang="en-US" sz="2200" dirty="0"/>
              <a:t>The most important role played by the national tourist boards, tourist authorities and other similar organisations is that of marketing travel and tourism products, services and destinations to both the domestic market and to overseas customers.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The </a:t>
            </a:r>
            <a:r>
              <a:rPr lang="en-US" sz="2200" dirty="0"/>
              <a:t>tourist boards work in close partnership with the travel trade to develop a long term tourism marketing strategy. This involves creating a strong destination brand, planning and running promotional campaigns in the press and on TV as well as targeting overseas embassies and tourism promotion partners, designing and creating successful websites to inspire and entice customers to </a:t>
            </a:r>
            <a:r>
              <a:rPr lang="en-US" sz="2200" dirty="0" smtClean="0"/>
              <a:t>visit.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226</a:t>
            </a:r>
            <a:endParaRPr lang="en-GB" sz="1400" b="1" dirty="0">
              <a:latin typeface="Calibri" panose="020F0502020204030204" pitchFamily="34" charset="0"/>
            </a:endParaRPr>
          </a:p>
        </p:txBody>
      </p:sp>
      <p:pic>
        <p:nvPicPr>
          <p:cNvPr id="62466" name="Picture 2" descr="Image result for northern ireland tourist boar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5229200"/>
            <a:ext cx="4400550" cy="1442195"/>
          </a:xfrm>
          <a:prstGeom prst="rect">
            <a:avLst/>
          </a:prstGeom>
          <a:noFill/>
          <a:extLst>
            <a:ext uri="{909E8E84-426E-40DD-AFC4-6F175D3DCCD1}">
              <a14:hiddenFill xmlns:a14="http://schemas.microsoft.com/office/drawing/2010/main">
                <a:solidFill>
                  <a:srgbClr val="FFFFFF"/>
                </a:solidFill>
              </a14:hiddenFill>
            </a:ext>
          </a:extLst>
        </p:spPr>
      </p:pic>
      <p:pic>
        <p:nvPicPr>
          <p:cNvPr id="62468" name="Picture 4" descr="Image result for egypt tourist boa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2083" y="4941168"/>
            <a:ext cx="4210397" cy="1730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277996"/>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832648" cy="5509200"/>
          </a:xfrm>
          <a:prstGeom prst="rect">
            <a:avLst/>
          </a:prstGeom>
        </p:spPr>
        <p:txBody>
          <a:bodyPr wrap="square">
            <a:spAutoFit/>
          </a:bodyPr>
          <a:lstStyle/>
          <a:p>
            <a:pPr marL="342900" indent="-342900">
              <a:buClr>
                <a:schemeClr val="accent6">
                  <a:lumMod val="75000"/>
                </a:schemeClr>
              </a:buClr>
              <a:buSzPct val="80000"/>
            </a:pPr>
            <a:r>
              <a:rPr lang="en-US" sz="2200" b="1" dirty="0" smtClean="0">
                <a:solidFill>
                  <a:srgbClr val="C00000"/>
                </a:solidFill>
              </a:rPr>
              <a:t>Marketing </a:t>
            </a:r>
            <a:r>
              <a:rPr lang="en-US" sz="2200" b="1" dirty="0">
                <a:solidFill>
                  <a:srgbClr val="C00000"/>
                </a:solidFill>
              </a:rPr>
              <a:t>and promotion</a:t>
            </a:r>
          </a:p>
          <a:p>
            <a:pPr marL="342900" indent="-342900">
              <a:buClr>
                <a:schemeClr val="accent6">
                  <a:lumMod val="75000"/>
                </a:schemeClr>
              </a:buClr>
              <a:buSzPct val="80000"/>
              <a:buFont typeface="Arial" panose="020B0604020202020204" pitchFamily="34" charset="0"/>
              <a:buChar char="►"/>
            </a:pPr>
            <a:r>
              <a:rPr lang="en-US" sz="2200" dirty="0" smtClean="0"/>
              <a:t>Tourist </a:t>
            </a:r>
            <a:r>
              <a:rPr lang="en-US" sz="2200" dirty="0"/>
              <a:t>information </a:t>
            </a:r>
            <a:r>
              <a:rPr lang="en-US" sz="2200" dirty="0" err="1"/>
              <a:t>centres</a:t>
            </a:r>
            <a:r>
              <a:rPr lang="en-US" sz="2200" dirty="0"/>
              <a:t> have a slightly different role to play in the tourism marketing process. They act as an information point, with large collections of brochures, leaflets </a:t>
            </a:r>
            <a:r>
              <a:rPr lang="en-US" sz="2200" dirty="0" smtClean="0"/>
              <a:t>etc. </a:t>
            </a:r>
            <a:r>
              <a:rPr lang="en-US" sz="2200" dirty="0"/>
              <a:t>from local, regional and national visitor services organisations.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They </a:t>
            </a:r>
            <a:r>
              <a:rPr lang="en-US" sz="2200" dirty="0"/>
              <a:t>use display racks to promote attractions, accommodation and catering provision, leisure and recreational offerings in a given locality as well as supporting promotional campaigns from out of the area.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They </a:t>
            </a:r>
            <a:r>
              <a:rPr lang="en-US" sz="2200" dirty="0"/>
              <a:t>also have a role to play in promoting and selling the destination in which they are based.</a:t>
            </a:r>
            <a:endParaRPr lang="en-US" sz="2200" dirty="0" smtClean="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226</a:t>
            </a:r>
            <a:endParaRPr lang="en-GB" sz="1400" b="1" dirty="0">
              <a:latin typeface="Calibri" panose="020F0502020204030204" pitchFamily="34" charset="0"/>
            </a:endParaRPr>
          </a:p>
        </p:txBody>
      </p:sp>
      <p:pic>
        <p:nvPicPr>
          <p:cNvPr id="61442" name="Picture 2" descr="Image result for tourist information center brochur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173610"/>
            <a:ext cx="2880320" cy="1602178"/>
          </a:xfrm>
          <a:prstGeom prst="rect">
            <a:avLst/>
          </a:prstGeom>
          <a:noFill/>
          <a:extLst>
            <a:ext uri="{909E8E84-426E-40DD-AFC4-6F175D3DCCD1}">
              <a14:hiddenFill xmlns:a14="http://schemas.microsoft.com/office/drawing/2010/main">
                <a:solidFill>
                  <a:srgbClr val="FFFFFF"/>
                </a:solidFill>
              </a14:hiddenFill>
            </a:ext>
          </a:extLst>
        </p:spPr>
      </p:pic>
      <p:pic>
        <p:nvPicPr>
          <p:cNvPr id="61444" name="Picture 4" descr="Image result for tourist information center brochur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1" y="2896662"/>
            <a:ext cx="2880320" cy="1684465"/>
          </a:xfrm>
          <a:prstGeom prst="rect">
            <a:avLst/>
          </a:prstGeom>
          <a:noFill/>
          <a:extLst>
            <a:ext uri="{909E8E84-426E-40DD-AFC4-6F175D3DCCD1}">
              <a14:hiddenFill xmlns:a14="http://schemas.microsoft.com/office/drawing/2010/main">
                <a:solidFill>
                  <a:srgbClr val="FFFFFF"/>
                </a:solidFill>
              </a14:hiddenFill>
            </a:ext>
          </a:extLst>
        </p:spPr>
      </p:pic>
      <p:pic>
        <p:nvPicPr>
          <p:cNvPr id="61446" name="Picture 6"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60" y="4659135"/>
            <a:ext cx="2880320" cy="201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27162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Image result for brandenburg gat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1520" y="1376393"/>
            <a:ext cx="8640960" cy="5292968"/>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5" name="Round Same Side Corner Rectangle 4">
            <a:hlinkClick r:id="rId4"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227</a:t>
            </a:r>
            <a:endParaRPr lang="en-GB" sz="1400" b="1" dirty="0">
              <a:latin typeface="Calibri" panose="020F0502020204030204" pitchFamily="34" charset="0"/>
            </a:endParaRPr>
          </a:p>
        </p:txBody>
      </p:sp>
      <p:grpSp>
        <p:nvGrpSpPr>
          <p:cNvPr id="8" name="Group 7"/>
          <p:cNvGrpSpPr/>
          <p:nvPr/>
        </p:nvGrpSpPr>
        <p:grpSpPr>
          <a:xfrm>
            <a:off x="165110" y="980728"/>
            <a:ext cx="8962070" cy="5681722"/>
            <a:chOff x="165110" y="3537733"/>
            <a:chExt cx="8962070" cy="5681722"/>
          </a:xfrm>
        </p:grpSpPr>
        <p:sp>
          <p:nvSpPr>
            <p:cNvPr id="9" name="Rectangle 8"/>
            <p:cNvSpPr/>
            <p:nvPr/>
          </p:nvSpPr>
          <p:spPr>
            <a:xfrm>
              <a:off x="165110" y="4141142"/>
              <a:ext cx="8727370" cy="5078313"/>
            </a:xfrm>
            <a:prstGeom prst="rect">
              <a:avLst/>
            </a:prstGeom>
            <a:solidFill>
              <a:srgbClr val="F9CBF6">
                <a:alpha val="30000"/>
              </a:srgbClr>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dirty="0">
                  <a:solidFill>
                    <a:schemeClr val="bg1"/>
                  </a:solidFill>
                </a:rPr>
                <a:t>On behalf of the German federal government, the GNTB has been working internationally to promote Germany as a travel destination for more than 60 years. It communicates the diverse appeal of the country to a worldwide market, thereby promoting a strong and attractive brand - ‘Destination Germany’.</a:t>
              </a:r>
            </a:p>
            <a:p>
              <a:pPr marL="342900" indent="-342900">
                <a:buClr>
                  <a:srgbClr val="C00000"/>
                </a:buClr>
                <a:buSzPct val="80000"/>
                <a:buFont typeface="Arial" panose="020B0604020202020204" pitchFamily="34" charset="0"/>
                <a:buChar char="►"/>
              </a:pPr>
              <a:r>
                <a:rPr lang="en-US" dirty="0">
                  <a:solidFill>
                    <a:schemeClr val="bg1"/>
                  </a:solidFill>
                </a:rPr>
                <a:t>The GNTB has also been responsible for marketing Germany in the domestic market since 1999, where its strategic role is to showcase consumer-oriented holiday themes with nationwide appeal.</a:t>
              </a:r>
            </a:p>
            <a:p>
              <a:pPr marL="342900" indent="-342900">
                <a:buClr>
                  <a:srgbClr val="C00000"/>
                </a:buClr>
                <a:buSzPct val="80000"/>
                <a:buFont typeface="Arial" panose="020B0604020202020204" pitchFamily="34" charset="0"/>
                <a:buChar char="►"/>
              </a:pPr>
              <a:r>
                <a:rPr lang="en-US" dirty="0">
                  <a:solidFill>
                    <a:schemeClr val="bg1"/>
                  </a:solidFill>
                </a:rPr>
                <a:t>The GNTB plays an important role in the promotion of Germany as a travel destination on the international market. Its activities include the development of new marketing strategies and concepts based on specific themes, events and attractions and also bringing together and </a:t>
              </a:r>
              <a:r>
                <a:rPr lang="en-US" dirty="0" err="1">
                  <a:solidFill>
                    <a:schemeClr val="bg1"/>
                  </a:solidFill>
                </a:rPr>
                <a:t>optimising</a:t>
              </a:r>
              <a:r>
                <a:rPr lang="en-US" dirty="0">
                  <a:solidFill>
                    <a:schemeClr val="bg1"/>
                  </a:solidFill>
                </a:rPr>
                <a:t> the diverse marketing activities of partners in the German travel industry. </a:t>
              </a:r>
              <a:endParaRPr lang="en-US" dirty="0" smtClean="0">
                <a:solidFill>
                  <a:schemeClr val="bg1"/>
                </a:solidFill>
              </a:endParaRPr>
            </a:p>
            <a:p>
              <a:pPr marL="342900" indent="-342900">
                <a:buClr>
                  <a:srgbClr val="C00000"/>
                </a:buClr>
                <a:buSzPct val="80000"/>
                <a:buFont typeface="Arial" panose="020B0604020202020204" pitchFamily="34" charset="0"/>
                <a:buChar char="►"/>
              </a:pPr>
              <a:r>
                <a:rPr lang="en-US" dirty="0" smtClean="0">
                  <a:solidFill>
                    <a:schemeClr val="bg1"/>
                  </a:solidFill>
                </a:rPr>
                <a:t>It </a:t>
              </a:r>
              <a:r>
                <a:rPr lang="en-US" dirty="0">
                  <a:solidFill>
                    <a:schemeClr val="bg1"/>
                  </a:solidFill>
                </a:rPr>
                <a:t>also takes an active role in the form of far-ranging sales activities in new growth markets. In this respect, the GNTB relies on its </a:t>
              </a:r>
              <a:r>
                <a:rPr lang="en-US" dirty="0" smtClean="0">
                  <a:solidFill>
                    <a:schemeClr val="bg1"/>
                  </a:solidFill>
                </a:rPr>
                <a:t/>
              </a:r>
              <a:br>
                <a:rPr lang="en-US" dirty="0" smtClean="0">
                  <a:solidFill>
                    <a:schemeClr val="bg1"/>
                  </a:solidFill>
                </a:rPr>
              </a:br>
              <a:r>
                <a:rPr lang="en-US" dirty="0" smtClean="0">
                  <a:solidFill>
                    <a:schemeClr val="bg1"/>
                  </a:solidFill>
                </a:rPr>
                <a:t>close </a:t>
              </a:r>
              <a:r>
                <a:rPr lang="en-US" dirty="0">
                  <a:solidFill>
                    <a:schemeClr val="bg1"/>
                  </a:solidFill>
                </a:rPr>
                <a:t>collaboration with the German travel industry, </a:t>
              </a:r>
              <a:r>
                <a:rPr lang="en-US" dirty="0" smtClean="0">
                  <a:solidFill>
                    <a:schemeClr val="bg1"/>
                  </a:solidFill>
                </a:rPr>
                <a:t/>
              </a:r>
              <a:br>
                <a:rPr lang="en-US" dirty="0" smtClean="0">
                  <a:solidFill>
                    <a:schemeClr val="bg1"/>
                  </a:solidFill>
                </a:rPr>
              </a:br>
              <a:r>
                <a:rPr lang="en-US" dirty="0" smtClean="0">
                  <a:solidFill>
                    <a:schemeClr val="bg1"/>
                  </a:solidFill>
                </a:rPr>
                <a:t>partners </a:t>
              </a:r>
              <a:r>
                <a:rPr lang="en-US" dirty="0">
                  <a:solidFill>
                    <a:schemeClr val="bg1"/>
                  </a:solidFill>
                </a:rPr>
                <a:t>from commerce </a:t>
              </a:r>
              <a:r>
                <a:rPr lang="en-US" dirty="0" smtClean="0">
                  <a:solidFill>
                    <a:schemeClr val="bg1"/>
                  </a:solidFill>
                </a:rPr>
                <a:t>and </a:t>
              </a:r>
              <a:r>
                <a:rPr lang="en-US" dirty="0">
                  <a:solidFill>
                    <a:schemeClr val="bg1"/>
                  </a:solidFill>
                </a:rPr>
                <a:t>trade </a:t>
              </a:r>
              <a:r>
                <a:rPr lang="en-US" dirty="0" smtClean="0">
                  <a:solidFill>
                    <a:schemeClr val="bg1"/>
                  </a:solidFill>
                </a:rPr>
                <a:t>associations.</a:t>
              </a:r>
            </a:p>
            <a:p>
              <a:pPr>
                <a:buClr>
                  <a:srgbClr val="C00000"/>
                </a:buClr>
                <a:buSzPct val="80000"/>
              </a:pPr>
              <a:r>
                <a:rPr lang="en-US" i="1" dirty="0" smtClean="0">
                  <a:solidFill>
                    <a:schemeClr val="bg1"/>
                  </a:solidFill>
                </a:rPr>
                <a:t>Source</a:t>
              </a:r>
              <a:r>
                <a:rPr lang="en-US" i="1" dirty="0">
                  <a:solidFill>
                    <a:schemeClr val="bg1"/>
                  </a:solidFill>
                </a:rPr>
                <a:t>: </a:t>
              </a:r>
              <a:r>
                <a:rPr lang="en-US" i="1" dirty="0">
                  <a:solidFill>
                    <a:srgbClr val="FFFF00"/>
                  </a:solidFill>
                  <a:hlinkClick r:id="rId5"/>
                </a:rPr>
                <a:t>http://</a:t>
              </a:r>
              <a:r>
                <a:rPr lang="en-US" i="1" dirty="0" smtClean="0">
                  <a:solidFill>
                    <a:srgbClr val="FFFF00"/>
                  </a:solidFill>
                  <a:hlinkClick r:id="rId5"/>
                </a:rPr>
                <a:t>www.germany.travel/en/parallel_navigation/ueber_uns/die_dzt/die_dzt_1.html</a:t>
              </a:r>
              <a:endParaRPr lang="en-US" i="1" dirty="0">
                <a:solidFill>
                  <a:srgbClr val="FFFF00"/>
                </a:solidFill>
              </a:endParaRPr>
            </a:p>
          </p:txBody>
        </p:sp>
        <p:grpSp>
          <p:nvGrpSpPr>
            <p:cNvPr id="10" name="Group 9"/>
            <p:cNvGrpSpPr/>
            <p:nvPr/>
          </p:nvGrpSpPr>
          <p:grpSpPr>
            <a:xfrm>
              <a:off x="165110" y="3537733"/>
              <a:ext cx="8962070" cy="701230"/>
              <a:chOff x="165110" y="3537280"/>
              <a:chExt cx="8962070" cy="701230"/>
            </a:xfrm>
          </p:grpSpPr>
          <p:sp>
            <p:nvSpPr>
              <p:cNvPr id="11" name="Rectangle 10"/>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1: The </a:t>
                </a:r>
                <a:r>
                  <a:rPr lang="en-US" sz="2000" b="1" dirty="0">
                    <a:solidFill>
                      <a:schemeClr val="bg1"/>
                    </a:solidFill>
                  </a:rPr>
                  <a:t>German National Tourist Board</a:t>
                </a:r>
              </a:p>
            </p:txBody>
          </p:sp>
          <p:grpSp>
            <p:nvGrpSpPr>
              <p:cNvPr id="12" name="Group 11"/>
              <p:cNvGrpSpPr/>
              <p:nvPr/>
            </p:nvGrpSpPr>
            <p:grpSpPr>
              <a:xfrm rot="5034983">
                <a:off x="8415694" y="3527023"/>
                <a:ext cx="701230" cy="721743"/>
                <a:chOff x="2699792" y="6858000"/>
                <a:chExt cx="936104" cy="963488"/>
              </a:xfrm>
              <a:solidFill>
                <a:schemeClr val="accent3">
                  <a:lumMod val="60000"/>
                  <a:lumOff val="40000"/>
                </a:schemeClr>
              </a:solidFill>
            </p:grpSpPr>
            <p:sp>
              <p:nvSpPr>
                <p:cNvPr id="13" name="Oval 12"/>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63492" name="Picture 4" descr="Image result for germany the travel destinatio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98" t="34921" r="3823" b="38619"/>
          <a:stretch/>
        </p:blipFill>
        <p:spPr bwMode="auto">
          <a:xfrm>
            <a:off x="6156176" y="5470871"/>
            <a:ext cx="2664296" cy="76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516829"/>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Image result for hotel booking guestbook comment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62882" y="4437112"/>
            <a:ext cx="2929598" cy="2171273"/>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5493812"/>
          </a:xfrm>
          <a:prstGeom prst="rect">
            <a:avLst/>
          </a:prstGeom>
        </p:spPr>
        <p:txBody>
          <a:bodyPr wrap="square">
            <a:spAutoFit/>
          </a:bodyPr>
          <a:lstStyle/>
          <a:p>
            <a:pPr marL="342900" indent="-342900">
              <a:buClr>
                <a:schemeClr val="accent6">
                  <a:lumMod val="75000"/>
                </a:schemeClr>
              </a:buClr>
              <a:buSzPct val="80000"/>
            </a:pPr>
            <a:r>
              <a:rPr lang="en-US" sz="1950" b="1" dirty="0" smtClean="0">
                <a:solidFill>
                  <a:srgbClr val="C00000"/>
                </a:solidFill>
              </a:rPr>
              <a:t>Research</a:t>
            </a:r>
            <a:endParaRPr lang="en-US" sz="1950" b="1" dirty="0">
              <a:solidFill>
                <a:srgbClr val="C00000"/>
              </a:solidFill>
            </a:endParaRPr>
          </a:p>
          <a:p>
            <a:pPr marL="285750" indent="-285750">
              <a:buClr>
                <a:schemeClr val="accent6">
                  <a:lumMod val="75000"/>
                </a:schemeClr>
              </a:buClr>
              <a:buSzPct val="80000"/>
              <a:buFont typeface="Arial" panose="020B0604020202020204" pitchFamily="34" charset="0"/>
              <a:buChar char="►"/>
            </a:pPr>
            <a:r>
              <a:rPr lang="en-US" sz="1950" dirty="0"/>
              <a:t>We know from our study of marketing and promotion in unit 5 that market research is an essential tool for this people driven industry. In order to achieve customer satisfaction, we must first be confident that we know what our customers want. </a:t>
            </a:r>
            <a:endParaRPr lang="en-US" sz="1950" dirty="0" smtClean="0"/>
          </a:p>
          <a:p>
            <a:pPr marL="285750" indent="-285750">
              <a:buClr>
                <a:schemeClr val="accent6">
                  <a:lumMod val="75000"/>
                </a:schemeClr>
              </a:buClr>
              <a:buSzPct val="80000"/>
              <a:buFont typeface="Arial" panose="020B0604020202020204" pitchFamily="34" charset="0"/>
              <a:buChar char="►"/>
            </a:pPr>
            <a:r>
              <a:rPr lang="en-US" sz="1950" dirty="0" smtClean="0"/>
              <a:t>When </a:t>
            </a:r>
            <a:r>
              <a:rPr lang="en-US" sz="1950" dirty="0"/>
              <a:t>it comes to destination marketing, it would be an expensive and time consuming exercise if all the different providers within the destination carry out their own market research. Instead, this function is often carried out centrally by the visitor service industry via tourist boards and tourist information </a:t>
            </a:r>
            <a:r>
              <a:rPr lang="en-US" sz="1950" dirty="0" err="1"/>
              <a:t>centres</a:t>
            </a:r>
            <a:r>
              <a:rPr lang="en-US" sz="1950" dirty="0" smtClean="0"/>
              <a:t>.</a:t>
            </a:r>
          </a:p>
          <a:p>
            <a:pPr marL="285750" indent="-285750">
              <a:buClr>
                <a:schemeClr val="accent6">
                  <a:lumMod val="75000"/>
                </a:schemeClr>
              </a:buClr>
              <a:buSzPct val="80000"/>
              <a:buFont typeface="Arial" panose="020B0604020202020204" pitchFamily="34" charset="0"/>
              <a:buChar char="►"/>
            </a:pPr>
            <a:r>
              <a:rPr lang="en-US" sz="1950" dirty="0"/>
              <a:t>To get the right answers, you first have to ask the right questions. And in times of constant market fluctuation, this has </a:t>
            </a:r>
            <a:r>
              <a:rPr lang="en-US" sz="1950" dirty="0" smtClean="0"/>
              <a:t/>
            </a:r>
            <a:br>
              <a:rPr lang="en-US" sz="1950" dirty="0" smtClean="0"/>
            </a:br>
            <a:r>
              <a:rPr lang="en-US" sz="1950" dirty="0" smtClean="0"/>
              <a:t>never </a:t>
            </a:r>
            <a:r>
              <a:rPr lang="en-US" sz="1950" dirty="0"/>
              <a:t>been more relevant. </a:t>
            </a:r>
          </a:p>
          <a:p>
            <a:pPr marL="285750" indent="-285750">
              <a:buClr>
                <a:schemeClr val="accent6">
                  <a:lumMod val="75000"/>
                </a:schemeClr>
              </a:buClr>
              <a:buSzPct val="80000"/>
              <a:buFont typeface="Arial" panose="020B0604020202020204" pitchFamily="34" charset="0"/>
              <a:buChar char="►"/>
            </a:pPr>
            <a:r>
              <a:rPr lang="en-US" sz="1950" dirty="0"/>
              <a:t>Tourist boards carry out market research that </a:t>
            </a:r>
            <a:r>
              <a:rPr lang="en-US" sz="1950" dirty="0" smtClean="0"/>
              <a:t/>
            </a:r>
            <a:br>
              <a:rPr lang="en-US" sz="1950" dirty="0" smtClean="0"/>
            </a:br>
            <a:r>
              <a:rPr lang="en-US" sz="1950" dirty="0" smtClean="0"/>
              <a:t>is </a:t>
            </a:r>
            <a:r>
              <a:rPr lang="en-US" sz="1950" dirty="0"/>
              <a:t>strategically coordinated and interlinked in </a:t>
            </a:r>
            <a:r>
              <a:rPr lang="en-US" sz="1950" dirty="0" smtClean="0"/>
              <a:t/>
            </a:r>
            <a:br>
              <a:rPr lang="en-US" sz="1950" dirty="0" smtClean="0"/>
            </a:br>
            <a:r>
              <a:rPr lang="en-US" sz="1950" dirty="0" smtClean="0"/>
              <a:t>order </a:t>
            </a:r>
            <a:r>
              <a:rPr lang="en-US" sz="1950" dirty="0"/>
              <a:t>to provide their partners within </a:t>
            </a:r>
            <a:r>
              <a:rPr lang="en-US" sz="1950" dirty="0" smtClean="0"/>
              <a:t>the tourism </a:t>
            </a:r>
            <a:br>
              <a:rPr lang="en-US" sz="1950" dirty="0" smtClean="0"/>
            </a:br>
            <a:r>
              <a:rPr lang="en-US" sz="1950" dirty="0" smtClean="0"/>
              <a:t>sector </a:t>
            </a:r>
            <a:r>
              <a:rPr lang="en-US" sz="1950" dirty="0"/>
              <a:t>with meaningful analysis that </a:t>
            </a:r>
            <a:r>
              <a:rPr lang="en-US" sz="1950" dirty="0" smtClean="0"/>
              <a:t>can </a:t>
            </a:r>
            <a:r>
              <a:rPr lang="en-US" sz="1950" dirty="0"/>
              <a:t>lead to </a:t>
            </a:r>
            <a:r>
              <a:rPr lang="en-US" sz="1950" dirty="0" smtClean="0"/>
              <a:t/>
            </a:r>
            <a:br>
              <a:rPr lang="en-US" sz="1950" dirty="0" smtClean="0"/>
            </a:br>
            <a:r>
              <a:rPr lang="en-US" sz="1950" dirty="0" smtClean="0"/>
              <a:t>the </a:t>
            </a:r>
            <a:r>
              <a:rPr lang="en-US" sz="1950" dirty="0"/>
              <a:t>facilitation of professional </a:t>
            </a:r>
            <a:r>
              <a:rPr lang="en-US" sz="1950" dirty="0" smtClean="0"/>
              <a:t>marketing activities.</a:t>
            </a:r>
            <a:endParaRPr lang="en-US" sz="1950" dirty="0"/>
          </a:p>
        </p:txBody>
      </p:sp>
      <p:sp>
        <p:nvSpPr>
          <p:cNvPr id="5" name="Round Same Side Corner Rectangle 4">
            <a:hlinkClick r:id="rId4"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227</a:t>
            </a:r>
            <a:endParaRPr lang="en-GB" sz="1400" b="1" dirty="0">
              <a:latin typeface="Calibri" panose="020F0502020204030204" pitchFamily="34" charset="0"/>
            </a:endParaRPr>
          </a:p>
        </p:txBody>
      </p:sp>
    </p:spTree>
    <p:extLst>
      <p:ext uri="{BB962C8B-B14F-4D97-AF65-F5344CB8AC3E}">
        <p14:creationId xmlns:p14="http://schemas.microsoft.com/office/powerpoint/2010/main" val="1342327511"/>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3093154"/>
          </a:xfrm>
          <a:prstGeom prst="rect">
            <a:avLst/>
          </a:prstGeom>
        </p:spPr>
        <p:txBody>
          <a:bodyPr wrap="square">
            <a:spAutoFit/>
          </a:bodyPr>
          <a:lstStyle/>
          <a:p>
            <a:pPr>
              <a:buClr>
                <a:schemeClr val="accent6">
                  <a:lumMod val="75000"/>
                </a:schemeClr>
              </a:buClr>
              <a:buSzPct val="80000"/>
            </a:pPr>
            <a:r>
              <a:rPr lang="en-US" sz="1950" b="1" dirty="0" smtClean="0">
                <a:solidFill>
                  <a:srgbClr val="C00000"/>
                </a:solidFill>
              </a:rPr>
              <a:t>Information </a:t>
            </a:r>
            <a:r>
              <a:rPr lang="en-US" sz="1950" b="1" dirty="0">
                <a:solidFill>
                  <a:srgbClr val="C00000"/>
                </a:solidFill>
              </a:rPr>
              <a:t>services</a:t>
            </a:r>
          </a:p>
          <a:p>
            <a:pPr marL="285750" indent="-285750">
              <a:buClr>
                <a:schemeClr val="accent6">
                  <a:lumMod val="75000"/>
                </a:schemeClr>
              </a:buClr>
              <a:buSzPct val="80000"/>
              <a:buFont typeface="Arial" panose="020B0604020202020204" pitchFamily="34" charset="0"/>
              <a:buChar char="►"/>
            </a:pPr>
            <a:r>
              <a:rPr lang="en-US" sz="1950" dirty="0"/>
              <a:t>National tourist boards collect and collate information about the range of products and services available across the country they represent.</a:t>
            </a:r>
          </a:p>
          <a:p>
            <a:pPr marL="285750" indent="-285750">
              <a:buClr>
                <a:schemeClr val="accent6">
                  <a:lumMod val="75000"/>
                </a:schemeClr>
              </a:buClr>
              <a:buSzPct val="80000"/>
              <a:buFont typeface="Arial" panose="020B0604020202020204" pitchFamily="34" charset="0"/>
              <a:buChar char="►"/>
            </a:pPr>
            <a:r>
              <a:rPr lang="en-US" sz="1950" dirty="0"/>
              <a:t>They provide websites bursting with carefully </a:t>
            </a:r>
            <a:r>
              <a:rPr lang="en-US" sz="1950" dirty="0" err="1"/>
              <a:t>organised</a:t>
            </a:r>
            <a:r>
              <a:rPr lang="en-US" sz="1950" dirty="0"/>
              <a:t> information, to help tourists plan a visit to a specific area; they also provide publications (both in print and digital media formats) with information about specific sectors of the tourism industry. </a:t>
            </a:r>
            <a:endParaRPr lang="en-US" sz="1950" dirty="0" smtClean="0"/>
          </a:p>
          <a:p>
            <a:pPr marL="285750" indent="-285750">
              <a:buClr>
                <a:schemeClr val="accent6">
                  <a:lumMod val="75000"/>
                </a:schemeClr>
              </a:buClr>
              <a:buSzPct val="80000"/>
              <a:buFont typeface="Arial" panose="020B0604020202020204" pitchFamily="34" charset="0"/>
              <a:buChar char="►"/>
            </a:pPr>
            <a:r>
              <a:rPr lang="en-US" sz="1950" dirty="0" smtClean="0"/>
              <a:t>Tourist </a:t>
            </a:r>
            <a:r>
              <a:rPr lang="en-US" sz="1950" dirty="0"/>
              <a:t>boards also provide information to their travel trade partners and take part in trade fairs offering sales literature in an attempt to increase interest in the products and services of the tourism industry</a:t>
            </a:r>
            <a:r>
              <a:rPr lang="en-US" sz="1950" dirty="0" smtClean="0"/>
              <a:t>.</a:t>
            </a:r>
            <a:endParaRPr lang="en-US" sz="195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228</a:t>
            </a:r>
            <a:endParaRPr lang="en-GB" sz="1400" b="1" dirty="0">
              <a:latin typeface="Calibri" panose="020F0502020204030204" pitchFamily="34" charset="0"/>
            </a:endParaRPr>
          </a:p>
        </p:txBody>
      </p:sp>
      <p:pic>
        <p:nvPicPr>
          <p:cNvPr id="65538" name="Picture 2" descr="Image result for tourist centre staf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76056" y="4251990"/>
            <a:ext cx="3816424" cy="24173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149080"/>
            <a:ext cx="4896544" cy="2492990"/>
          </a:xfrm>
          <a:prstGeom prst="rect">
            <a:avLst/>
          </a:prstGeom>
        </p:spPr>
        <p:txBody>
          <a:bodyPr wrap="square">
            <a:spAutoFit/>
          </a:bodyPr>
          <a:lstStyle/>
          <a:p>
            <a:pPr marL="285750" indent="-285750">
              <a:buClr>
                <a:schemeClr val="accent6">
                  <a:lumMod val="75000"/>
                </a:schemeClr>
              </a:buClr>
              <a:buSzPct val="80000"/>
              <a:buFont typeface="Arial" panose="020B0604020202020204" pitchFamily="34" charset="0"/>
              <a:buChar char="►"/>
            </a:pPr>
            <a:r>
              <a:rPr lang="en-US" sz="1950" dirty="0"/>
              <a:t>At a tourist information centre, the staff is trained and has excellent product knowledge so as to be able to answer questions, and provide directions to a range of tourist locations. They can provide a booking service for hotel accommodation, theatre tickets, excursions, guided tours etc.</a:t>
            </a:r>
          </a:p>
        </p:txBody>
      </p:sp>
    </p:spTree>
    <p:extLst>
      <p:ext uri="{BB962C8B-B14F-4D97-AF65-F5344CB8AC3E}">
        <p14:creationId xmlns:p14="http://schemas.microsoft.com/office/powerpoint/2010/main" val="3858283211"/>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5472608" cy="5632311"/>
          </a:xfrm>
          <a:prstGeom prst="rect">
            <a:avLst/>
          </a:prstGeom>
        </p:spPr>
        <p:txBody>
          <a:bodyPr wrap="square">
            <a:spAutoFit/>
          </a:bodyPr>
          <a:lstStyle/>
          <a:p>
            <a:pPr>
              <a:buClr>
                <a:schemeClr val="accent6">
                  <a:lumMod val="75000"/>
                </a:schemeClr>
              </a:buClr>
              <a:buSzPct val="80000"/>
            </a:pPr>
            <a:r>
              <a:rPr lang="en-US" sz="2400" b="1" dirty="0" smtClean="0">
                <a:solidFill>
                  <a:srgbClr val="C00000"/>
                </a:solidFill>
              </a:rPr>
              <a:t>Advice </a:t>
            </a:r>
            <a:r>
              <a:rPr lang="en-US" sz="2400" b="1" dirty="0">
                <a:solidFill>
                  <a:srgbClr val="C00000"/>
                </a:solidFill>
              </a:rPr>
              <a:t>and consultation</a:t>
            </a:r>
          </a:p>
          <a:p>
            <a:pPr marL="400050" indent="-400050">
              <a:buClr>
                <a:schemeClr val="accent6">
                  <a:lumMod val="75000"/>
                </a:schemeClr>
              </a:buClr>
              <a:buSzPct val="80000"/>
              <a:buFont typeface="Arial" panose="020B0604020202020204" pitchFamily="34" charset="0"/>
              <a:buChar char="►"/>
            </a:pPr>
            <a:r>
              <a:rPr lang="en-US" sz="2400" dirty="0"/>
              <a:t>Many visitor services staff are able to offer advice and guidance to visitors in connection with places to visit, what to do and where to stay. </a:t>
            </a:r>
            <a:endParaRPr lang="en-US" sz="2400" dirty="0" smtClean="0"/>
          </a:p>
          <a:p>
            <a:pPr marL="400050" indent="-400050">
              <a:buClr>
                <a:schemeClr val="accent6">
                  <a:lumMod val="75000"/>
                </a:schemeClr>
              </a:buClr>
              <a:buSzPct val="80000"/>
              <a:buFont typeface="Arial" panose="020B0604020202020204" pitchFamily="34" charset="0"/>
              <a:buChar char="►"/>
            </a:pPr>
            <a:r>
              <a:rPr lang="en-US" sz="2400" dirty="0" smtClean="0"/>
              <a:t>Tourists </a:t>
            </a:r>
            <a:r>
              <a:rPr lang="en-US" sz="2400" dirty="0"/>
              <a:t>often head to the information centre upon arrival in a new destination and have the expectation that the staff will be able to answer their queries and help them put together an informal itinerary of attractions to see, restaurants to visit, with personal recommendations about the best places to shop etc.</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228</a:t>
            </a:r>
            <a:endParaRPr lang="en-GB" sz="1400" b="1" dirty="0">
              <a:latin typeface="Calibri" panose="020F0502020204030204" pitchFamily="34" charset="0"/>
            </a:endParaRPr>
          </a:p>
        </p:txBody>
      </p:sp>
      <p:pic>
        <p:nvPicPr>
          <p:cNvPr id="66562" name="Picture 2" descr="Image result for tourist information centr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52120" y="1196751"/>
            <a:ext cx="3229695" cy="2306925"/>
          </a:xfrm>
          <a:prstGeom prst="rect">
            <a:avLst/>
          </a:prstGeom>
          <a:noFill/>
          <a:extLst>
            <a:ext uri="{909E8E84-426E-40DD-AFC4-6F175D3DCCD1}">
              <a14:hiddenFill xmlns:a14="http://schemas.microsoft.com/office/drawing/2010/main">
                <a:solidFill>
                  <a:srgbClr val="FFFFFF"/>
                </a:solidFill>
              </a14:hiddenFill>
            </a:ext>
          </a:extLst>
        </p:spPr>
      </p:pic>
      <p:pic>
        <p:nvPicPr>
          <p:cNvPr id="66564"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652121" y="3861047"/>
            <a:ext cx="3240360" cy="280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9778752"/>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34" name="Rectangle 33"/>
          <p:cNvSpPr/>
          <p:nvPr/>
        </p:nvSpPr>
        <p:spPr>
          <a:xfrm>
            <a:off x="179512" y="1114573"/>
            <a:ext cx="8712968" cy="5632311"/>
          </a:xfrm>
          <a:prstGeom prst="rect">
            <a:avLst/>
          </a:prstGeom>
        </p:spPr>
        <p:txBody>
          <a:bodyPr wrap="square">
            <a:spAutoFit/>
          </a:bodyPr>
          <a:lstStyle/>
          <a:p>
            <a:pPr>
              <a:buClr>
                <a:schemeClr val="accent6">
                  <a:lumMod val="75000"/>
                </a:schemeClr>
              </a:buClr>
              <a:buSzPct val="80000"/>
            </a:pPr>
            <a:r>
              <a:rPr lang="en-US" sz="2000" b="1" dirty="0">
                <a:solidFill>
                  <a:srgbClr val="C00000"/>
                </a:solidFill>
              </a:rPr>
              <a:t>Quality standards</a:t>
            </a:r>
          </a:p>
          <a:p>
            <a:pPr marL="400050" indent="-400050">
              <a:buClr>
                <a:schemeClr val="accent6">
                  <a:lumMod val="75000"/>
                </a:schemeClr>
              </a:buClr>
              <a:buSzPct val="80000"/>
              <a:buFont typeface="Arial" panose="020B0604020202020204" pitchFamily="34" charset="0"/>
              <a:buChar char="►"/>
            </a:pPr>
            <a:r>
              <a:rPr lang="en-US" sz="2000" dirty="0"/>
              <a:t>Tourist boards, tourism authorities and other public sector tourism organisations work hard to ensure that the people working in the travel and tourism industry adhere to the set quality standards, in terms of the customer services offered to enhance tourists experience; the quality of accommodation and food customers receive and the quality of the attractions they visit.</a:t>
            </a:r>
          </a:p>
          <a:p>
            <a:pPr marL="400050" indent="-400050">
              <a:buClr>
                <a:schemeClr val="accent6">
                  <a:lumMod val="75000"/>
                </a:schemeClr>
              </a:buClr>
              <a:buSzPct val="80000"/>
              <a:buFont typeface="Arial" panose="020B0604020202020204" pitchFamily="34" charset="0"/>
              <a:buChar char="►"/>
            </a:pPr>
            <a:r>
              <a:rPr lang="en-US" sz="2000" dirty="0"/>
              <a:t>In many countries, accommodation and catering provisions are inspected on a regular basis and graded against strict pre-set criteria. The staff receives relevant and appropriate customer service training and may have to perform skill-based assessments to update their expertise. </a:t>
            </a:r>
            <a:r>
              <a:rPr lang="en-US" sz="2000" dirty="0" smtClean="0"/>
              <a:t>Visitor </a:t>
            </a:r>
            <a:r>
              <a:rPr lang="en-US" sz="2000" dirty="0"/>
              <a:t>attractions such as theme parks are </a:t>
            </a:r>
            <a:r>
              <a:rPr lang="en-US" sz="2000" dirty="0" smtClean="0"/>
              <a:t/>
            </a:r>
            <a:br>
              <a:rPr lang="en-US" sz="2000" dirty="0" smtClean="0"/>
            </a:br>
            <a:r>
              <a:rPr lang="en-US" sz="2000" dirty="0" smtClean="0"/>
              <a:t>inspected </a:t>
            </a:r>
            <a:r>
              <a:rPr lang="en-US" sz="2000" dirty="0"/>
              <a:t>against safety standards and animal-based </a:t>
            </a:r>
            <a:r>
              <a:rPr lang="en-US" sz="2000" dirty="0" smtClean="0"/>
              <a:t/>
            </a:r>
            <a:br>
              <a:rPr lang="en-US" sz="2000" dirty="0" smtClean="0"/>
            </a:br>
            <a:r>
              <a:rPr lang="en-US" sz="2000" dirty="0" smtClean="0"/>
              <a:t>attractions </a:t>
            </a:r>
            <a:r>
              <a:rPr lang="en-US" sz="2000" dirty="0"/>
              <a:t>are checked </a:t>
            </a:r>
            <a:r>
              <a:rPr lang="en-US" sz="2000" dirty="0" smtClean="0"/>
              <a:t>for </a:t>
            </a:r>
            <a:r>
              <a:rPr lang="en-US" sz="2000" dirty="0"/>
              <a:t>the standards of care they provide.</a:t>
            </a:r>
          </a:p>
          <a:p>
            <a:pPr marL="400050" indent="-400050">
              <a:buClr>
                <a:schemeClr val="accent6">
                  <a:lumMod val="75000"/>
                </a:schemeClr>
              </a:buClr>
              <a:buSzPct val="80000"/>
              <a:buFont typeface="Arial" panose="020B0604020202020204" pitchFamily="34" charset="0"/>
              <a:buChar char="►"/>
            </a:pPr>
            <a:r>
              <a:rPr lang="en-US" sz="2000" dirty="0"/>
              <a:t>Tour guides, excursion operators, diving instructors etc. may </a:t>
            </a:r>
            <a:r>
              <a:rPr lang="en-US" sz="2000" dirty="0" smtClean="0"/>
              <a:t/>
            </a:r>
            <a:br>
              <a:rPr lang="en-US" sz="2000" dirty="0" smtClean="0"/>
            </a:br>
            <a:r>
              <a:rPr lang="en-US" sz="2000" dirty="0" smtClean="0"/>
              <a:t>have </a:t>
            </a:r>
            <a:r>
              <a:rPr lang="en-US" sz="2000" dirty="0"/>
              <a:t>to be licensed in order to </a:t>
            </a:r>
            <a:r>
              <a:rPr lang="en-US" sz="2000" dirty="0" err="1"/>
              <a:t>practise</a:t>
            </a:r>
            <a:r>
              <a:rPr lang="en-US" sz="2000" dirty="0"/>
              <a:t> in some countries. </a:t>
            </a:r>
            <a:r>
              <a:rPr lang="en-US" sz="2000" dirty="0" smtClean="0"/>
              <a:t/>
            </a:r>
            <a:br>
              <a:rPr lang="en-US" sz="2000" dirty="0" smtClean="0"/>
            </a:br>
            <a:r>
              <a:rPr lang="en-US" sz="2000" dirty="0" smtClean="0"/>
              <a:t>These </a:t>
            </a:r>
            <a:r>
              <a:rPr lang="en-US" sz="2000" dirty="0"/>
              <a:t>are just a few brief examples of the types of quality </a:t>
            </a:r>
            <a:r>
              <a:rPr lang="en-US" sz="2000" dirty="0" smtClean="0"/>
              <a:t/>
            </a:r>
            <a:br>
              <a:rPr lang="en-US" sz="2000" dirty="0" smtClean="0"/>
            </a:br>
            <a:r>
              <a:rPr lang="en-US" sz="2000" dirty="0" smtClean="0"/>
              <a:t>systems </a:t>
            </a:r>
            <a:r>
              <a:rPr lang="en-US" sz="2000" dirty="0"/>
              <a:t>overseen by visitor service providers around the world.</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228</a:t>
            </a:r>
            <a:endParaRPr lang="en-GB" sz="1400" b="1" dirty="0">
              <a:latin typeface="Calibri" panose="020F0502020204030204" pitchFamily="34" charset="0"/>
            </a:endParaRPr>
          </a:p>
        </p:txBody>
      </p:sp>
      <p:pic>
        <p:nvPicPr>
          <p:cNvPr id="67586" name="Picture 2" descr="Image result for tourist information centres quality standar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668344" y="4509119"/>
            <a:ext cx="1224136" cy="1728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833344"/>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229</a:t>
            </a:r>
            <a:endParaRPr lang="en-GB" sz="1400" b="1" dirty="0">
              <a:latin typeface="Calibri" panose="020F0502020204030204" pitchFamily="34" charset="0"/>
            </a:endParaRPr>
          </a:p>
        </p:txBody>
      </p:sp>
      <p:grpSp>
        <p:nvGrpSpPr>
          <p:cNvPr id="7" name="Group 6"/>
          <p:cNvGrpSpPr/>
          <p:nvPr/>
        </p:nvGrpSpPr>
        <p:grpSpPr>
          <a:xfrm>
            <a:off x="165110" y="980728"/>
            <a:ext cx="8962070" cy="5666333"/>
            <a:chOff x="165110" y="3537733"/>
            <a:chExt cx="8962070" cy="5666333"/>
          </a:xfrm>
        </p:grpSpPr>
        <p:sp>
          <p:nvSpPr>
            <p:cNvPr id="8" name="Rectangle 7"/>
            <p:cNvSpPr/>
            <p:nvPr/>
          </p:nvSpPr>
          <p:spPr>
            <a:xfrm>
              <a:off x="165110" y="4141142"/>
              <a:ext cx="8727370" cy="5062924"/>
            </a:xfrm>
            <a:prstGeom prst="rect">
              <a:avLst/>
            </a:prstGeom>
            <a:solidFill>
              <a:srgbClr val="F9CBF6"/>
            </a:solidFill>
            <a:ln w="57150">
              <a:solidFill>
                <a:srgbClr val="B21212"/>
              </a:solidFill>
            </a:ln>
          </p:spPr>
          <p:txBody>
            <a:bodyPr wrap="square">
              <a:spAutoFit/>
            </a:bodyPr>
            <a:lstStyle/>
            <a:p>
              <a:pPr>
                <a:buClr>
                  <a:srgbClr val="C00000"/>
                </a:buClr>
                <a:buSzPct val="80000"/>
              </a:pPr>
              <a:r>
                <a:rPr lang="en-US" sz="1700" b="1" dirty="0"/>
                <a:t>The visitor attraction </a:t>
              </a:r>
              <a:r>
                <a:rPr lang="en-US" sz="1700" b="1" dirty="0" smtClean="0"/>
                <a:t>quality assurance </a:t>
              </a:r>
              <a:r>
                <a:rPr lang="en-US" sz="1700" b="1" dirty="0"/>
                <a:t>service</a:t>
              </a:r>
            </a:p>
            <a:p>
              <a:pPr marL="342900" indent="-342900">
                <a:buClr>
                  <a:srgbClr val="C00000"/>
                </a:buClr>
                <a:buSzPct val="80000"/>
                <a:buFont typeface="Arial" panose="020B0604020202020204" pitchFamily="34" charset="0"/>
                <a:buChar char="►"/>
              </a:pPr>
              <a:r>
                <a:rPr lang="en-US" sz="1700" dirty="0"/>
                <a:t>This service has been developed to provide a number of tools for attraction operators that can be used to enhance quality and spread best practices within the visitor attractions sector as well as providing a marketing edge. </a:t>
              </a:r>
              <a:endParaRPr lang="en-US" sz="1700" dirty="0" smtClean="0"/>
            </a:p>
            <a:p>
              <a:pPr marL="342900" indent="-342900">
                <a:buClr>
                  <a:srgbClr val="C00000"/>
                </a:buClr>
                <a:buSzPct val="80000"/>
                <a:buFont typeface="Arial" panose="020B0604020202020204" pitchFamily="34" charset="0"/>
                <a:buChar char="►"/>
              </a:pPr>
              <a:r>
                <a:rPr lang="en-US" sz="1700" dirty="0" smtClean="0"/>
                <a:t>The </a:t>
              </a:r>
              <a:r>
                <a:rPr lang="en-US" sz="1700" dirty="0"/>
                <a:t>service offers a customer focused quality assessment, helping to identify strengths and highlight developmental areas. It does not attempt to ‘grade’ attractions but will assess each on its own merits.</a:t>
              </a:r>
            </a:p>
            <a:p>
              <a:pPr marL="342900" indent="-342900">
                <a:buClr>
                  <a:srgbClr val="C00000"/>
                </a:buClr>
                <a:buSzPct val="80000"/>
                <a:buFont typeface="Arial" panose="020B0604020202020204" pitchFamily="34" charset="0"/>
                <a:buChar char="►"/>
              </a:pPr>
              <a:r>
                <a:rPr lang="en-US" sz="1700" dirty="0"/>
                <a:t>Here’s a list of the types of places that this scheme is for:</a:t>
              </a:r>
            </a:p>
            <a:p>
              <a:pPr marL="742950" indent="-342900">
                <a:buClr>
                  <a:srgbClr val="C00000"/>
                </a:buClr>
                <a:buSzPct val="80000"/>
                <a:buFont typeface="Wingdings" panose="05000000000000000000" pitchFamily="2" charset="2"/>
                <a:buChar char="§"/>
              </a:pPr>
              <a:r>
                <a:rPr lang="en-US" sz="1700" dirty="0" smtClean="0"/>
                <a:t>Boat </a:t>
              </a:r>
              <a:r>
                <a:rPr lang="en-US" sz="1700" dirty="0"/>
                <a:t>trips/voyages of </a:t>
              </a:r>
              <a:r>
                <a:rPr lang="en-US" sz="1700" dirty="0" smtClean="0"/>
                <a:t>discovery, Bus </a:t>
              </a:r>
              <a:r>
                <a:rPr lang="en-US" sz="1700" dirty="0"/>
                <a:t>tours</a:t>
              </a:r>
            </a:p>
            <a:p>
              <a:pPr marL="742950" indent="-342900">
                <a:buClr>
                  <a:srgbClr val="C00000"/>
                </a:buClr>
                <a:buSzPct val="80000"/>
                <a:buFont typeface="Wingdings" panose="05000000000000000000" pitchFamily="2" charset="2"/>
                <a:buChar char="§"/>
              </a:pPr>
              <a:r>
                <a:rPr lang="en-US" sz="1700" dirty="0" smtClean="0"/>
                <a:t>Canal trips, Guided </a:t>
              </a:r>
              <a:r>
                <a:rPr lang="en-US" sz="1700" dirty="0"/>
                <a:t>tours of </a:t>
              </a:r>
              <a:r>
                <a:rPr lang="en-US" sz="1700" dirty="0" smtClean="0"/>
                <a:t>buildings</a:t>
              </a:r>
              <a:endParaRPr lang="en-US" sz="1700" dirty="0"/>
            </a:p>
            <a:p>
              <a:pPr marL="742950" indent="-342900">
                <a:buClr>
                  <a:srgbClr val="C00000"/>
                </a:buClr>
                <a:buSzPct val="80000"/>
                <a:buFont typeface="Wingdings" panose="05000000000000000000" pitchFamily="2" charset="2"/>
                <a:buChar char="§"/>
              </a:pPr>
              <a:r>
                <a:rPr lang="en-US" sz="1700" dirty="0" smtClean="0"/>
                <a:t>Fun </a:t>
              </a:r>
              <a:r>
                <a:rPr lang="en-US" sz="1700" dirty="0"/>
                <a:t>fairs (permanent sites)</a:t>
              </a:r>
            </a:p>
            <a:p>
              <a:pPr marL="742950" indent="-342900">
                <a:buClr>
                  <a:srgbClr val="C00000"/>
                </a:buClr>
                <a:buSzPct val="80000"/>
                <a:buFont typeface="Wingdings" panose="05000000000000000000" pitchFamily="2" charset="2"/>
                <a:buChar char="§"/>
              </a:pPr>
              <a:r>
                <a:rPr lang="en-US" sz="1700" dirty="0" smtClean="0"/>
                <a:t>Heritage/historic/religious/arts </a:t>
              </a:r>
              <a:r>
                <a:rPr lang="en-US" sz="1700" dirty="0"/>
                <a:t>properties and </a:t>
              </a:r>
              <a:r>
                <a:rPr lang="en-US" sz="1700" dirty="0" smtClean="0"/>
                <a:t/>
              </a:r>
              <a:br>
                <a:rPr lang="en-US" sz="1700" dirty="0" smtClean="0"/>
              </a:br>
              <a:r>
                <a:rPr lang="en-US" sz="1700" dirty="0" smtClean="0"/>
                <a:t>stadiums where </a:t>
              </a:r>
              <a:r>
                <a:rPr lang="en-US" sz="1700" dirty="0"/>
                <a:t>they conduct stadium tours</a:t>
              </a:r>
            </a:p>
            <a:p>
              <a:pPr marL="742950" indent="-342900">
                <a:buClr>
                  <a:srgbClr val="C00000"/>
                </a:buClr>
                <a:buSzPct val="80000"/>
                <a:buFont typeface="Wingdings" panose="05000000000000000000" pitchFamily="2" charset="2"/>
                <a:buChar char="§"/>
              </a:pPr>
              <a:r>
                <a:rPr lang="en-US" sz="1700" dirty="0" smtClean="0"/>
                <a:t>Museums/galleries</a:t>
              </a:r>
              <a:endParaRPr lang="en-US" sz="1700" dirty="0"/>
            </a:p>
            <a:p>
              <a:pPr marL="742950" indent="-342900">
                <a:buClr>
                  <a:srgbClr val="C00000"/>
                </a:buClr>
                <a:buSzPct val="80000"/>
                <a:buFont typeface="Wingdings" panose="05000000000000000000" pitchFamily="2" charset="2"/>
                <a:buChar char="§"/>
              </a:pPr>
              <a:r>
                <a:rPr lang="en-US" sz="1700" dirty="0" smtClean="0"/>
                <a:t>Show </a:t>
              </a:r>
              <a:r>
                <a:rPr lang="en-US" sz="1700" dirty="0"/>
                <a:t>caves/mines</a:t>
              </a:r>
            </a:p>
            <a:p>
              <a:pPr marL="742950" indent="-342900">
                <a:buClr>
                  <a:srgbClr val="C00000"/>
                </a:buClr>
                <a:buSzPct val="80000"/>
                <a:buFont typeface="Wingdings" panose="05000000000000000000" pitchFamily="2" charset="2"/>
                <a:buChar char="§"/>
              </a:pPr>
              <a:r>
                <a:rPr lang="en-US" sz="1700" dirty="0" smtClean="0"/>
                <a:t>Narrow </a:t>
              </a:r>
              <a:r>
                <a:rPr lang="en-US" sz="1700" dirty="0"/>
                <a:t>gauge railways/tramways</a:t>
              </a:r>
            </a:p>
            <a:p>
              <a:pPr marL="742950" indent="-342900">
                <a:buClr>
                  <a:srgbClr val="C00000"/>
                </a:buClr>
                <a:buSzPct val="80000"/>
                <a:buFont typeface="Wingdings" panose="05000000000000000000" pitchFamily="2" charset="2"/>
                <a:buChar char="§"/>
              </a:pPr>
              <a:r>
                <a:rPr lang="en-US" sz="1700" dirty="0" smtClean="0"/>
                <a:t>Show </a:t>
              </a:r>
              <a:r>
                <a:rPr lang="en-US" sz="1700" dirty="0"/>
                <a:t>gardens/mazes/walled gardens/ vineyards</a:t>
              </a:r>
            </a:p>
            <a:p>
              <a:pPr marL="742950" indent="-342900">
                <a:buClr>
                  <a:srgbClr val="C00000"/>
                </a:buClr>
                <a:buSzPct val="80000"/>
                <a:buFont typeface="Wingdings" panose="05000000000000000000" pitchFamily="2" charset="2"/>
                <a:buChar char="§"/>
              </a:pPr>
              <a:r>
                <a:rPr lang="en-US" sz="1700" dirty="0" smtClean="0"/>
                <a:t>Country </a:t>
              </a:r>
              <a:r>
                <a:rPr lang="en-US" sz="1700" dirty="0"/>
                <a:t>parks with fully serviced catering and visitor centre</a:t>
              </a:r>
            </a:p>
            <a:p>
              <a:pPr marL="742950" indent="-342900">
                <a:buClr>
                  <a:srgbClr val="C00000"/>
                </a:buClr>
                <a:buSzPct val="80000"/>
                <a:buFont typeface="Wingdings" panose="05000000000000000000" pitchFamily="2" charset="2"/>
                <a:buChar char="§"/>
              </a:pPr>
              <a:r>
                <a:rPr lang="en-US" sz="1700" dirty="0" smtClean="0"/>
                <a:t>Theme </a:t>
              </a:r>
              <a:r>
                <a:rPr lang="en-US" sz="1700" dirty="0"/>
                <a:t>parks/adventure farms, Zoos/aquariums/petting </a:t>
              </a:r>
              <a:r>
                <a:rPr lang="en-US" sz="1700" dirty="0" smtClean="0"/>
                <a:t>farms</a:t>
              </a:r>
              <a:endParaRPr lang="en-US" sz="1700" dirty="0"/>
            </a:p>
          </p:txBody>
        </p:sp>
        <p:grpSp>
          <p:nvGrpSpPr>
            <p:cNvPr id="9" name="Group 8"/>
            <p:cNvGrpSpPr/>
            <p:nvPr/>
          </p:nvGrpSpPr>
          <p:grpSpPr>
            <a:xfrm>
              <a:off x="165110" y="3537733"/>
              <a:ext cx="8962070" cy="701230"/>
              <a:chOff x="165110" y="3537280"/>
              <a:chExt cx="8962070" cy="701230"/>
            </a:xfrm>
          </p:grpSpPr>
          <p:sp>
            <p:nvSpPr>
              <p:cNvPr id="10" name="Rectangle 9"/>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2: </a:t>
                </a:r>
                <a:r>
                  <a:rPr lang="en-US" sz="2000" b="1" dirty="0">
                    <a:solidFill>
                      <a:schemeClr val="bg1"/>
                    </a:solidFill>
                  </a:rPr>
                  <a:t>Quality assurance service</a:t>
                </a:r>
              </a:p>
            </p:txBody>
          </p:sp>
          <p:grpSp>
            <p:nvGrpSpPr>
              <p:cNvPr id="11" name="Group 10"/>
              <p:cNvGrpSpPr/>
              <p:nvPr/>
            </p:nvGrpSpPr>
            <p:grpSpPr>
              <a:xfrm rot="5034983">
                <a:off x="8415694" y="3527023"/>
                <a:ext cx="701230" cy="721743"/>
                <a:chOff x="2699792" y="6858000"/>
                <a:chExt cx="936104" cy="963488"/>
              </a:xfrm>
              <a:solidFill>
                <a:schemeClr val="accent3">
                  <a:lumMod val="60000"/>
                  <a:lumOff val="40000"/>
                </a:schemeClr>
              </a:solidFill>
            </p:grpSpPr>
            <p:sp>
              <p:nvSpPr>
                <p:cNvPr id="12" name="Oval 11"/>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68610" name="Picture 2" descr="Image result for scottish castl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24128" y="3717033"/>
            <a:ext cx="3082280" cy="218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26381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6.1 - Tourist Boards and TIC’s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229</a:t>
            </a:r>
            <a:endParaRPr lang="en-GB" sz="1400" b="1" dirty="0">
              <a:latin typeface="Calibri" panose="020F0502020204030204" pitchFamily="34" charset="0"/>
            </a:endParaRPr>
          </a:p>
        </p:txBody>
      </p:sp>
      <p:grpSp>
        <p:nvGrpSpPr>
          <p:cNvPr id="7" name="Group 6"/>
          <p:cNvGrpSpPr/>
          <p:nvPr/>
        </p:nvGrpSpPr>
        <p:grpSpPr>
          <a:xfrm>
            <a:off x="165110" y="980728"/>
            <a:ext cx="8962070" cy="5650945"/>
            <a:chOff x="165110" y="3537733"/>
            <a:chExt cx="8962070" cy="5650945"/>
          </a:xfrm>
        </p:grpSpPr>
        <p:sp>
          <p:nvSpPr>
            <p:cNvPr id="8" name="Rectangle 7"/>
            <p:cNvSpPr/>
            <p:nvPr/>
          </p:nvSpPr>
          <p:spPr>
            <a:xfrm>
              <a:off x="165110" y="4141142"/>
              <a:ext cx="8727370" cy="5047536"/>
            </a:xfrm>
            <a:prstGeom prst="rect">
              <a:avLst/>
            </a:prstGeom>
            <a:solidFill>
              <a:srgbClr val="F9CBF6"/>
            </a:solidFill>
            <a:ln w="57150">
              <a:solidFill>
                <a:srgbClr val="B21212"/>
              </a:solidFill>
            </a:ln>
          </p:spPr>
          <p:txBody>
            <a:bodyPr wrap="square">
              <a:spAutoFit/>
            </a:bodyPr>
            <a:lstStyle/>
            <a:p>
              <a:pPr>
                <a:buClr>
                  <a:srgbClr val="C00000"/>
                </a:buClr>
                <a:buSzPct val="80000"/>
              </a:pPr>
              <a:r>
                <a:rPr lang="en-US" b="1" dirty="0"/>
                <a:t>The visitor attraction </a:t>
              </a:r>
              <a:r>
                <a:rPr lang="en-US" b="1" dirty="0" smtClean="0"/>
                <a:t>quality assurance </a:t>
              </a:r>
              <a:r>
                <a:rPr lang="en-US" b="1" dirty="0"/>
                <a:t>service</a:t>
              </a:r>
            </a:p>
            <a:p>
              <a:pPr marL="742950" indent="-342900">
                <a:buClr>
                  <a:srgbClr val="C00000"/>
                </a:buClr>
                <a:buSzPct val="80000"/>
                <a:buFont typeface="Wingdings" panose="05000000000000000000" pitchFamily="2" charset="2"/>
                <a:buChar char="§"/>
              </a:pPr>
              <a:r>
                <a:rPr lang="en-US" dirty="0" smtClean="0"/>
                <a:t>Show </a:t>
              </a:r>
              <a:r>
                <a:rPr lang="en-US" dirty="0"/>
                <a:t>gardens/mazes/walled gardens/ vineyards</a:t>
              </a:r>
            </a:p>
            <a:p>
              <a:pPr marL="742950" indent="-342900">
                <a:buClr>
                  <a:srgbClr val="C00000"/>
                </a:buClr>
                <a:buSzPct val="80000"/>
                <a:buFont typeface="Wingdings" panose="05000000000000000000" pitchFamily="2" charset="2"/>
                <a:buChar char="§"/>
              </a:pPr>
              <a:r>
                <a:rPr lang="en-US" dirty="0" smtClean="0"/>
                <a:t>Show </a:t>
              </a:r>
              <a:r>
                <a:rPr lang="en-US" dirty="0"/>
                <a:t>caves/mines</a:t>
              </a:r>
            </a:p>
            <a:p>
              <a:pPr marL="742950" indent="-342900">
                <a:buClr>
                  <a:srgbClr val="C00000"/>
                </a:buClr>
                <a:buSzPct val="80000"/>
                <a:buFont typeface="Wingdings" panose="05000000000000000000" pitchFamily="2" charset="2"/>
                <a:buChar char="§"/>
              </a:pPr>
              <a:r>
                <a:rPr lang="en-US" dirty="0" smtClean="0"/>
                <a:t>Theme </a:t>
              </a:r>
              <a:r>
                <a:rPr lang="en-US" dirty="0"/>
                <a:t>parks/adventure farms</a:t>
              </a:r>
            </a:p>
            <a:p>
              <a:pPr marL="742950" indent="-342900">
                <a:buClr>
                  <a:srgbClr val="C00000"/>
                </a:buClr>
                <a:buSzPct val="80000"/>
                <a:buFont typeface="Wingdings" panose="05000000000000000000" pitchFamily="2" charset="2"/>
                <a:buChar char="§"/>
              </a:pPr>
              <a:r>
                <a:rPr lang="en-US" dirty="0" smtClean="0"/>
                <a:t>Zoos/aquariums/petting farms</a:t>
              </a:r>
            </a:p>
            <a:p>
              <a:pPr marL="400050" indent="-400050">
                <a:buClr>
                  <a:srgbClr val="C00000"/>
                </a:buClr>
                <a:buSzPct val="80000"/>
                <a:buFont typeface="Arial" panose="020B0604020202020204" pitchFamily="34" charset="0"/>
                <a:buChar char="►"/>
              </a:pPr>
              <a:r>
                <a:rPr lang="en-US" dirty="0"/>
                <a:t>Visitors expect to have a quality experience in whatever </a:t>
              </a:r>
              <a:r>
                <a:rPr lang="en-US" dirty="0" smtClean="0"/>
                <a:t/>
              </a:r>
              <a:br>
                <a:rPr lang="en-US" dirty="0" smtClean="0"/>
              </a:br>
              <a:r>
                <a:rPr lang="en-US" dirty="0" smtClean="0"/>
                <a:t>type </a:t>
              </a:r>
              <a:r>
                <a:rPr lang="en-US" dirty="0"/>
                <a:t>of attraction they choose to visit. Each attraction is </a:t>
              </a:r>
              <a:r>
                <a:rPr lang="en-US" dirty="0" smtClean="0"/>
                <a:t/>
              </a:r>
              <a:br>
                <a:rPr lang="en-US" dirty="0" smtClean="0"/>
              </a:br>
              <a:r>
                <a:rPr lang="en-US" dirty="0" smtClean="0"/>
                <a:t>graded </a:t>
              </a:r>
              <a:r>
                <a:rPr lang="en-US" dirty="0"/>
                <a:t>according to its general type. The annual visit takes into account: </a:t>
              </a:r>
              <a:endParaRPr lang="en-US" dirty="0" smtClean="0"/>
            </a:p>
            <a:p>
              <a:pPr marL="800100" indent="-400050">
                <a:buClr>
                  <a:srgbClr val="C00000"/>
                </a:buClr>
                <a:buSzPct val="80000"/>
                <a:buFont typeface="Wingdings" panose="05000000000000000000" pitchFamily="2" charset="2"/>
                <a:buChar char="§"/>
              </a:pPr>
              <a:r>
                <a:rPr lang="en-US" dirty="0" smtClean="0"/>
                <a:t>pre-arrival </a:t>
              </a:r>
              <a:r>
                <a:rPr lang="en-US" dirty="0"/>
                <a:t>- how telephone enquiries are dealt with; </a:t>
              </a:r>
              <a:endParaRPr lang="en-US" dirty="0" smtClean="0"/>
            </a:p>
            <a:p>
              <a:pPr marL="800100" indent="-400050">
                <a:buClr>
                  <a:srgbClr val="C00000"/>
                </a:buClr>
                <a:buSzPct val="80000"/>
                <a:buFont typeface="Wingdings" panose="05000000000000000000" pitchFamily="2" charset="2"/>
                <a:buChar char="§"/>
              </a:pPr>
              <a:r>
                <a:rPr lang="en-US" dirty="0" smtClean="0"/>
                <a:t>leaflet </a:t>
              </a:r>
              <a:r>
                <a:rPr lang="en-US" dirty="0"/>
                <a:t>and website design </a:t>
              </a:r>
              <a:endParaRPr lang="en-US" dirty="0" smtClean="0"/>
            </a:p>
            <a:p>
              <a:pPr marL="800100" indent="-400050">
                <a:buClr>
                  <a:srgbClr val="C00000"/>
                </a:buClr>
                <a:buSzPct val="80000"/>
                <a:buFont typeface="Wingdings" panose="05000000000000000000" pitchFamily="2" charset="2"/>
                <a:buChar char="§"/>
              </a:pPr>
              <a:r>
                <a:rPr lang="en-US" dirty="0" smtClean="0"/>
                <a:t>and </a:t>
              </a:r>
              <a:r>
                <a:rPr lang="en-US" dirty="0"/>
                <a:t>on arrival - initial signage, car park if applicable and warmth of welcome before going on to consider to look at the attraction itself. </a:t>
              </a:r>
              <a:endParaRPr lang="en-US" dirty="0" smtClean="0"/>
            </a:p>
            <a:p>
              <a:pPr marL="400050" indent="-400050">
                <a:buClr>
                  <a:srgbClr val="C00000"/>
                </a:buClr>
                <a:buSzPct val="80000"/>
                <a:buFont typeface="Arial" panose="020B0604020202020204" pitchFamily="34" charset="0"/>
                <a:buChar char="►"/>
              </a:pPr>
              <a:r>
                <a:rPr lang="en-US" dirty="0" smtClean="0"/>
                <a:t>The </a:t>
              </a:r>
              <a:r>
                <a:rPr lang="en-US" dirty="0"/>
                <a:t>assessor experiences’ all aspects of the attraction just like the visitor, and observes other visitors to see their reactions. A check is made on the ‘site’s’ efficiency, </a:t>
              </a:r>
              <a:r>
                <a:rPr lang="en-US" dirty="0" smtClean="0"/>
                <a:t>cleanliness, </a:t>
              </a:r>
              <a:r>
                <a:rPr lang="en-US" dirty="0"/>
                <a:t>staff appearance, toilets, catering and retailing </a:t>
              </a:r>
              <a:r>
                <a:rPr lang="en-US" dirty="0" smtClean="0"/>
                <a:t>if </a:t>
              </a:r>
              <a:r>
                <a:rPr lang="en-US" dirty="0"/>
                <a:t>provided. Following the visit a </a:t>
              </a:r>
              <a:r>
                <a:rPr lang="en-US" dirty="0" smtClean="0"/>
                <a:t>comprehensive </a:t>
              </a:r>
              <a:r>
                <a:rPr lang="en-US" dirty="0"/>
                <a:t>report is produced, including any </a:t>
              </a:r>
              <a:r>
                <a:rPr lang="en-US" dirty="0" smtClean="0"/>
                <a:t>suggested improvement.</a:t>
              </a:r>
            </a:p>
            <a:p>
              <a:pPr>
                <a:buClr>
                  <a:srgbClr val="C00000"/>
                </a:buClr>
                <a:buSzPct val="80000"/>
              </a:pPr>
              <a:r>
                <a:rPr lang="en-US" sz="1600" i="1" dirty="0" smtClean="0"/>
                <a:t>Source: </a:t>
              </a:r>
              <a:r>
                <a:rPr lang="en-US" sz="1600" i="1" dirty="0" smtClean="0">
                  <a:hlinkClick r:id="rId4"/>
                </a:rPr>
                <a:t>http</a:t>
              </a:r>
              <a:r>
                <a:rPr lang="en-US" sz="1600" i="1" dirty="0">
                  <a:hlinkClick r:id="rId4"/>
                </a:rPr>
                <a:t>://</a:t>
              </a:r>
              <a:r>
                <a:rPr lang="en-US" sz="1600" i="1" dirty="0" smtClean="0">
                  <a:hlinkClick r:id="rId4"/>
                </a:rPr>
                <a:t>wales.gov.uk/topics/tourism/grading.schemes/vaqascymru</a:t>
              </a:r>
              <a:r>
                <a:rPr lang="en-US" sz="1600" i="1" dirty="0">
                  <a:hlinkClick r:id="rId4"/>
                </a:rPr>
                <a:t>/?</a:t>
              </a:r>
              <a:r>
                <a:rPr lang="en-US" sz="1600" i="1" dirty="0" smtClean="0">
                  <a:hlinkClick r:id="rId4"/>
                </a:rPr>
                <a:t>lang=en</a:t>
              </a:r>
              <a:endParaRPr lang="en-US" sz="1600" i="1" dirty="0"/>
            </a:p>
          </p:txBody>
        </p:sp>
        <p:grpSp>
          <p:nvGrpSpPr>
            <p:cNvPr id="9" name="Group 8"/>
            <p:cNvGrpSpPr/>
            <p:nvPr/>
          </p:nvGrpSpPr>
          <p:grpSpPr>
            <a:xfrm>
              <a:off x="165110" y="3537733"/>
              <a:ext cx="8962070" cy="701230"/>
              <a:chOff x="165110" y="3537280"/>
              <a:chExt cx="8962070" cy="701230"/>
            </a:xfrm>
          </p:grpSpPr>
          <p:sp>
            <p:nvSpPr>
              <p:cNvPr id="10" name="Rectangle 9"/>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2: </a:t>
                </a:r>
                <a:r>
                  <a:rPr lang="en-US" sz="2000" b="1" dirty="0">
                    <a:solidFill>
                      <a:schemeClr val="bg1"/>
                    </a:solidFill>
                  </a:rPr>
                  <a:t>Quality assurance service</a:t>
                </a:r>
              </a:p>
            </p:txBody>
          </p:sp>
          <p:grpSp>
            <p:nvGrpSpPr>
              <p:cNvPr id="11" name="Group 10"/>
              <p:cNvGrpSpPr/>
              <p:nvPr/>
            </p:nvGrpSpPr>
            <p:grpSpPr>
              <a:xfrm rot="5034983">
                <a:off x="8415694" y="3527023"/>
                <a:ext cx="701230" cy="721743"/>
                <a:chOff x="2699792" y="6858000"/>
                <a:chExt cx="936104" cy="963488"/>
              </a:xfrm>
              <a:solidFill>
                <a:schemeClr val="accent3">
                  <a:lumMod val="60000"/>
                  <a:lumOff val="40000"/>
                </a:schemeClr>
              </a:solidFill>
            </p:grpSpPr>
            <p:sp>
              <p:nvSpPr>
                <p:cNvPr id="12" name="Oval 11"/>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69634" name="Picture 2" descr="Image result for scottish castl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1682961"/>
            <a:ext cx="2376264" cy="1657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88835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6309522" cy="5493812"/>
          </a:xfrm>
          <a:prstGeom prst="rect">
            <a:avLst/>
          </a:prstGeom>
        </p:spPr>
        <p:txBody>
          <a:bodyPr wrap="square">
            <a:spAutoFit/>
          </a:bodyPr>
          <a:lstStyle/>
          <a:p>
            <a:pPr marL="400050" indent="-400050">
              <a:buClr>
                <a:schemeClr val="accent6">
                  <a:lumMod val="75000"/>
                </a:schemeClr>
              </a:buClr>
              <a:buSzPct val="80000"/>
              <a:buFont typeface="Arial" panose="020B0604020202020204" pitchFamily="34" charset="0"/>
              <a:buChar char="►"/>
            </a:pPr>
            <a:r>
              <a:rPr lang="en-US" sz="2700" dirty="0" smtClean="0"/>
              <a:t>We </a:t>
            </a:r>
            <a:r>
              <a:rPr lang="en-US" sz="2700" dirty="0"/>
              <a:t>have already studied products and services in quite a lot of detail earlier in this book. Let us recap what we have learnt about travel and tourism products and services.</a:t>
            </a:r>
          </a:p>
          <a:p>
            <a:pPr>
              <a:buClr>
                <a:schemeClr val="accent6">
                  <a:lumMod val="75000"/>
                </a:schemeClr>
              </a:buClr>
              <a:buSzPct val="80000"/>
            </a:pPr>
            <a:r>
              <a:rPr lang="en-US" sz="2700" b="1" dirty="0">
                <a:solidFill>
                  <a:srgbClr val="C00000"/>
                </a:solidFill>
              </a:rPr>
              <a:t>Explore the range of products available</a:t>
            </a:r>
          </a:p>
          <a:p>
            <a:pPr marL="400050" indent="-400050">
              <a:buClr>
                <a:schemeClr val="accent6">
                  <a:lumMod val="75000"/>
                </a:schemeClr>
              </a:buClr>
              <a:buSzPct val="80000"/>
              <a:buFont typeface="Arial" panose="020B0604020202020204" pitchFamily="34" charset="0"/>
              <a:buChar char="►"/>
            </a:pPr>
            <a:r>
              <a:rPr lang="en-US" sz="2700" dirty="0"/>
              <a:t>This section deals with the types of products available in a typical tourist information or visitor centre. It should be </a:t>
            </a:r>
            <a:r>
              <a:rPr lang="en-US" sz="2700" dirty="0" err="1"/>
              <a:t>recognised</a:t>
            </a:r>
            <a:r>
              <a:rPr lang="en-US" sz="2700" dirty="0"/>
              <a:t> that visitor services products are widely available and it is not possible to identify them all here.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230</a:t>
            </a:r>
            <a:endParaRPr lang="en-GB" sz="1400" b="1" dirty="0">
              <a:latin typeface="Calibri" panose="020F0502020204030204" pitchFamily="34" charset="0"/>
            </a:endParaRPr>
          </a:p>
        </p:txBody>
      </p:sp>
      <p:pic>
        <p:nvPicPr>
          <p:cNvPr id="70658" name="Picture 2" descr="Image result for visitor guideboo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89034" y="1144899"/>
            <a:ext cx="2423712" cy="2860165"/>
          </a:xfrm>
          <a:prstGeom prst="rect">
            <a:avLst/>
          </a:prstGeom>
          <a:noFill/>
          <a:extLst>
            <a:ext uri="{909E8E84-426E-40DD-AFC4-6F175D3DCCD1}">
              <a14:hiddenFill xmlns:a14="http://schemas.microsoft.com/office/drawing/2010/main">
                <a:solidFill>
                  <a:srgbClr val="FFFFFF"/>
                </a:solidFill>
              </a14:hiddenFill>
            </a:ext>
          </a:extLst>
        </p:spPr>
      </p:pic>
      <p:pic>
        <p:nvPicPr>
          <p:cNvPr id="70660"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16216" y="4148704"/>
            <a:ext cx="2413992" cy="2520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083386"/>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8712968" cy="3647152"/>
          </a:xfrm>
          <a:prstGeom prst="rect">
            <a:avLst/>
          </a:prstGeom>
        </p:spPr>
        <p:txBody>
          <a:bodyPr wrap="square">
            <a:spAutoFit/>
          </a:bodyPr>
          <a:lstStyle/>
          <a:p>
            <a:pPr>
              <a:buClr>
                <a:schemeClr val="accent6">
                  <a:lumMod val="75000"/>
                </a:schemeClr>
              </a:buClr>
              <a:buSzPct val="80000"/>
            </a:pPr>
            <a:r>
              <a:rPr lang="en-US" sz="2100" b="1" dirty="0">
                <a:solidFill>
                  <a:srgbClr val="C00000"/>
                </a:solidFill>
              </a:rPr>
              <a:t>Guidebooks and maps</a:t>
            </a:r>
          </a:p>
          <a:p>
            <a:pPr marL="342900" indent="-342900">
              <a:buClr>
                <a:schemeClr val="accent6">
                  <a:lumMod val="75000"/>
                </a:schemeClr>
              </a:buClr>
              <a:buSzPct val="80000"/>
              <a:buFont typeface="Arial" panose="020B0604020202020204" pitchFamily="34" charset="0"/>
              <a:buChar char="►"/>
            </a:pPr>
            <a:r>
              <a:rPr lang="en-US" sz="2100" dirty="0"/>
              <a:t>Tourist information </a:t>
            </a:r>
            <a:r>
              <a:rPr lang="en-US" sz="2100" dirty="0" err="1"/>
              <a:t>centres</a:t>
            </a:r>
            <a:r>
              <a:rPr lang="en-US" sz="2100" dirty="0"/>
              <a:t> will stock a variety of local guidebooks, travel brochures and leaflets.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Many </a:t>
            </a:r>
            <a:r>
              <a:rPr lang="en-US" sz="2100" dirty="0"/>
              <a:t>of these information sources are available to visitors free of charge, although guidebooks tend to be chargeable.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Most </a:t>
            </a:r>
            <a:r>
              <a:rPr lang="en-US" sz="2100" dirty="0"/>
              <a:t>of these resources relate to attractions, accommodation and catering establishments, trips and tours in the locality and it is also possible to obtain information about destinations further afield.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Tourists </a:t>
            </a:r>
            <a:r>
              <a:rPr lang="en-US" sz="2100" dirty="0"/>
              <a:t>usually receive a street map, highlighting the main tourist attractions, hotels and shopping malls enabling a first time visitor to the area to quickly get their bearings.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230</a:t>
            </a:r>
            <a:endParaRPr lang="en-GB" sz="1400" b="1" dirty="0">
              <a:latin typeface="Calibri" panose="020F0502020204030204" pitchFamily="34" charset="0"/>
            </a:endParaRPr>
          </a:p>
        </p:txBody>
      </p:sp>
      <p:pic>
        <p:nvPicPr>
          <p:cNvPr id="72706" name="Picture 2" descr="Image result for luxor tourist 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4404327"/>
            <a:ext cx="3816424" cy="2265033"/>
          </a:xfrm>
          <a:prstGeom prst="rect">
            <a:avLst/>
          </a:prstGeom>
          <a:noFill/>
          <a:extLst>
            <a:ext uri="{909E8E84-426E-40DD-AFC4-6F175D3DCCD1}">
              <a14:hiddenFill xmlns:a14="http://schemas.microsoft.com/office/drawing/2010/main">
                <a:solidFill>
                  <a:srgbClr val="FFFFFF"/>
                </a:solidFill>
              </a14:hiddenFill>
            </a:ext>
          </a:extLst>
        </p:spPr>
      </p:pic>
      <p:pic>
        <p:nvPicPr>
          <p:cNvPr id="72708" name="Picture 4" descr="Image result for alexandria tourist ma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74" y="4725144"/>
            <a:ext cx="4591976" cy="196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23107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230</a:t>
            </a:r>
            <a:endParaRPr lang="en-GB" sz="1400" b="1" dirty="0">
              <a:latin typeface="Calibri" panose="020F0502020204030204" pitchFamily="34" charset="0"/>
            </a:endParaRPr>
          </a:p>
        </p:txBody>
      </p:sp>
      <p:pic>
        <p:nvPicPr>
          <p:cNvPr id="71682" name="Picture 2" descr="Image result for cairo tourist street 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194" y="1143731"/>
            <a:ext cx="8743355" cy="5525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7018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4896544" cy="5632311"/>
          </a:xfrm>
          <a:prstGeom prst="rect">
            <a:avLst/>
          </a:prstGeom>
        </p:spPr>
        <p:txBody>
          <a:bodyPr wrap="square">
            <a:spAutoFit/>
          </a:bodyPr>
          <a:lstStyle/>
          <a:p>
            <a:pPr>
              <a:buClr>
                <a:schemeClr val="accent6">
                  <a:lumMod val="75000"/>
                </a:schemeClr>
              </a:buClr>
              <a:buSzPct val="80000"/>
            </a:pPr>
            <a:r>
              <a:rPr lang="en-US" sz="2400" b="1" dirty="0" smtClean="0">
                <a:solidFill>
                  <a:srgbClr val="C00000"/>
                </a:solidFill>
              </a:rPr>
              <a:t>Souvenirs</a:t>
            </a:r>
            <a:endParaRPr lang="en-US" sz="24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400" dirty="0"/>
              <a:t>Many tourist information </a:t>
            </a:r>
            <a:r>
              <a:rPr lang="en-US" sz="2400" dirty="0" smtClean="0"/>
              <a:t>centers </a:t>
            </a:r>
            <a:r>
              <a:rPr lang="en-US" sz="2400" dirty="0"/>
              <a:t>will also incorporate a small gift shop selling local produce and other souvenir items. Postcards are readily available for purchase, together with small mementos to take </a:t>
            </a:r>
            <a:r>
              <a:rPr lang="en-US" sz="2400" dirty="0" smtClean="0"/>
              <a:t>back home</a:t>
            </a:r>
            <a:r>
              <a:rPr lang="en-US" sz="2400" dirty="0"/>
              <a:t>, including ornaments, items of stationery, jewellery etc.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The </a:t>
            </a:r>
            <a:r>
              <a:rPr lang="en-US" sz="2400" dirty="0"/>
              <a:t>sale of these products provide a supplementary income stream for the centre and helps support local craftspeople.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230</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963" t="3866" r="1963" b="2584"/>
          <a:stretch/>
        </p:blipFill>
        <p:spPr>
          <a:xfrm>
            <a:off x="5076056" y="1186581"/>
            <a:ext cx="3846090" cy="2301349"/>
          </a:xfrm>
          <a:prstGeom prst="rect">
            <a:avLst/>
          </a:prstGeom>
        </p:spPr>
      </p:pic>
      <p:pic>
        <p:nvPicPr>
          <p:cNvPr id="73730" name="Picture 2" descr="Image result for tourist information gift shop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6" y="3598039"/>
            <a:ext cx="3846090" cy="256726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076056" y="6238473"/>
            <a:ext cx="3744416" cy="43088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Tourist Centre Gift Shops</a:t>
            </a:r>
            <a:endParaRPr lang="en-US" sz="2200" dirty="0"/>
          </a:p>
        </p:txBody>
      </p:sp>
    </p:spTree>
    <p:extLst>
      <p:ext uri="{BB962C8B-B14F-4D97-AF65-F5344CB8AC3E}">
        <p14:creationId xmlns:p14="http://schemas.microsoft.com/office/powerpoint/2010/main" val="3267103052"/>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5832648"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Explore </a:t>
            </a:r>
            <a:r>
              <a:rPr lang="en-US" sz="2100" b="1" dirty="0">
                <a:solidFill>
                  <a:srgbClr val="C00000"/>
                </a:solidFill>
              </a:rPr>
              <a:t>the range of services</a:t>
            </a:r>
          </a:p>
          <a:p>
            <a:pPr marL="342900" indent="-342900">
              <a:buClr>
                <a:schemeClr val="accent6">
                  <a:lumMod val="75000"/>
                </a:schemeClr>
              </a:buClr>
              <a:buSzPct val="80000"/>
              <a:buFont typeface="Arial" panose="020B0604020202020204" pitchFamily="34" charset="0"/>
              <a:buChar char="►"/>
            </a:pPr>
            <a:r>
              <a:rPr lang="en-US" sz="2100" dirty="0"/>
              <a:t>The range of visitor services provided in destinations vary a great deal, depending upon the size of the destination, what local attractions there are on offer and the volume of visitor traffic to the area.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Not </a:t>
            </a:r>
            <a:r>
              <a:rPr lang="en-US" sz="2100" dirty="0"/>
              <a:t>all of the services described below will be available in every country or destination.</a:t>
            </a:r>
          </a:p>
          <a:p>
            <a:pPr>
              <a:buClr>
                <a:schemeClr val="accent6">
                  <a:lumMod val="75000"/>
                </a:schemeClr>
              </a:buClr>
              <a:buSzPct val="80000"/>
            </a:pPr>
            <a:r>
              <a:rPr lang="en-US" sz="2100" b="1" dirty="0">
                <a:solidFill>
                  <a:srgbClr val="C00000"/>
                </a:solidFill>
              </a:rPr>
              <a:t>Information services</a:t>
            </a:r>
          </a:p>
          <a:p>
            <a:pPr marL="342900" indent="-342900">
              <a:buClr>
                <a:schemeClr val="accent6">
                  <a:lumMod val="75000"/>
                </a:schemeClr>
              </a:buClr>
              <a:buSzPct val="80000"/>
              <a:buFont typeface="Arial" panose="020B0604020202020204" pitchFamily="34" charset="0"/>
              <a:buChar char="►"/>
            </a:pPr>
            <a:r>
              <a:rPr lang="en-US" sz="2100" dirty="0"/>
              <a:t>Websites have proved to be an important source of destination information prior to the tourist’s departure from home to the destination. They offer up to date, interactive information about the destination and often include virtual tours which allow the tourist an opportunity to gain a good understanding of what is actually available. </a:t>
            </a:r>
            <a:endParaRPr lang="en-US" sz="2100" dirty="0" smtClean="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230</a:t>
            </a:r>
            <a:endParaRPr lang="en-GB" sz="1400" b="1" dirty="0">
              <a:latin typeface="Calibri" panose="020F0502020204030204" pitchFamily="34" charset="0"/>
            </a:endParaRPr>
          </a:p>
        </p:txBody>
      </p:sp>
      <p:pic>
        <p:nvPicPr>
          <p:cNvPr id="3" name="Picture 2">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228184" y="1114574"/>
            <a:ext cx="2664296" cy="1797342"/>
          </a:xfrm>
          <a:prstGeom prst="rect">
            <a:avLst/>
          </a:prstGeom>
        </p:spPr>
      </p:pic>
      <p:pic>
        <p:nvPicPr>
          <p:cNvPr id="4" name="Picture 3">
            <a:hlinkClick r:id="rId6"/>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28184" y="3084613"/>
            <a:ext cx="2664296" cy="1737585"/>
          </a:xfrm>
          <a:prstGeom prst="rect">
            <a:avLst/>
          </a:prstGeom>
        </p:spPr>
      </p:pic>
      <p:pic>
        <p:nvPicPr>
          <p:cNvPr id="6" name="Picture 5">
            <a:hlinkClick r:id="rId8"/>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228184" y="4931775"/>
            <a:ext cx="2664296" cy="1737585"/>
          </a:xfrm>
          <a:prstGeom prst="rect">
            <a:avLst/>
          </a:prstGeom>
        </p:spPr>
      </p:pic>
      <p:sp>
        <p:nvSpPr>
          <p:cNvPr id="7" name="TextBox 6"/>
          <p:cNvSpPr txBox="1"/>
          <p:nvPr/>
        </p:nvSpPr>
        <p:spPr>
          <a:xfrm>
            <a:off x="4686826" y="6300028"/>
            <a:ext cx="1505540" cy="369332"/>
          </a:xfrm>
          <a:prstGeom prst="rect">
            <a:avLst/>
          </a:prstGeom>
          <a:solidFill>
            <a:srgbClr val="FFC000"/>
          </a:solidFill>
        </p:spPr>
        <p:txBody>
          <a:bodyPr wrap="none" rtlCol="0">
            <a:spAutoFit/>
          </a:bodyPr>
          <a:lstStyle/>
          <a:p>
            <a:r>
              <a:rPr lang="en-US" dirty="0" smtClean="0"/>
              <a:t>Click Images</a:t>
            </a:r>
            <a:endParaRPr lang="en-US" dirty="0"/>
          </a:p>
        </p:txBody>
      </p:sp>
    </p:spTree>
    <p:extLst>
      <p:ext uri="{BB962C8B-B14F-4D97-AF65-F5344CB8AC3E}">
        <p14:creationId xmlns:p14="http://schemas.microsoft.com/office/powerpoint/2010/main" val="4224293789"/>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8712968" cy="5509200"/>
          </a:xfrm>
          <a:prstGeom prst="rect">
            <a:avLst/>
          </a:prstGeom>
        </p:spPr>
        <p:txBody>
          <a:bodyPr wrap="square">
            <a:spAutoFit/>
          </a:bodyPr>
          <a:lstStyle/>
          <a:p>
            <a:pPr>
              <a:buClr>
                <a:schemeClr val="accent6">
                  <a:lumMod val="75000"/>
                </a:schemeClr>
              </a:buClr>
              <a:buSzPct val="80000"/>
            </a:pPr>
            <a:r>
              <a:rPr lang="en-US" sz="2200" b="1" dirty="0" smtClean="0">
                <a:solidFill>
                  <a:srgbClr val="C00000"/>
                </a:solidFill>
              </a:rPr>
              <a:t>Information </a:t>
            </a:r>
            <a:r>
              <a:rPr lang="en-US" sz="2200" b="1" dirty="0">
                <a:solidFill>
                  <a:srgbClr val="C00000"/>
                </a:solidFill>
              </a:rPr>
              <a:t>services</a:t>
            </a:r>
          </a:p>
          <a:p>
            <a:pPr marL="342900" indent="-342900">
              <a:buClr>
                <a:schemeClr val="accent6">
                  <a:lumMod val="75000"/>
                </a:schemeClr>
              </a:buClr>
              <a:buSzPct val="80000"/>
              <a:buFont typeface="Arial" panose="020B0604020202020204" pitchFamily="34" charset="0"/>
              <a:buChar char="►"/>
            </a:pPr>
            <a:r>
              <a:rPr lang="en-US" sz="2200" dirty="0" smtClean="0"/>
              <a:t>They </a:t>
            </a:r>
            <a:r>
              <a:rPr lang="en-US" sz="2200" dirty="0"/>
              <a:t>can see first-hand, via digital technology, what they are paying traditionally been the case. It is also possible to send queries via email and to receive a relatively speedy response from a member of staff at the tourist information centre. </a:t>
            </a:r>
            <a:r>
              <a:rPr lang="en-US" sz="2200" dirty="0" smtClean="0"/>
              <a:t>This </a:t>
            </a:r>
            <a:r>
              <a:rPr lang="en-US" sz="2200" dirty="0"/>
              <a:t>not only meets the information needs of the customers but may also serve to reassure them about the quality of the customer experience at the destination.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Once </a:t>
            </a:r>
            <a:r>
              <a:rPr lang="en-US" sz="2200" dirty="0"/>
              <a:t>at the destination, the staff is available to answer any queries face-to-face. Leaflets, brochures, maps, guidebooks etc. will be available for tourists to take away.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There </a:t>
            </a:r>
            <a:r>
              <a:rPr lang="en-US" sz="2200" dirty="0"/>
              <a:t>may be touch screen and digital displays to provide visual information for customers, even during out of office opening hours.</a:t>
            </a:r>
          </a:p>
          <a:p>
            <a:pPr marL="342900" indent="-342900">
              <a:buClr>
                <a:schemeClr val="accent6">
                  <a:lumMod val="75000"/>
                </a:schemeClr>
              </a:buClr>
              <a:buSzPct val="80000"/>
              <a:buFont typeface="Arial" panose="020B0604020202020204" pitchFamily="34" charset="0"/>
              <a:buChar char="►"/>
            </a:pPr>
            <a:r>
              <a:rPr lang="en-US" sz="2200" dirty="0"/>
              <a:t>An example of Brunei Tourism’s website is given </a:t>
            </a:r>
            <a:r>
              <a:rPr lang="en-US" sz="2200" dirty="0" smtClean="0"/>
              <a:t>next in </a:t>
            </a:r>
            <a:r>
              <a:rPr lang="en-US" sz="2200" dirty="0"/>
              <a:t>Fig. </a:t>
            </a:r>
            <a:r>
              <a:rPr lang="en-US" sz="2200" b="1" dirty="0"/>
              <a:t>6.3</a:t>
            </a:r>
            <a:r>
              <a:rPr lang="en-US" sz="2200" dirty="0"/>
              <a:t>, showing the digital mapping tool.</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231</a:t>
            </a:r>
            <a:endParaRPr lang="en-GB" sz="1400" b="1" dirty="0">
              <a:latin typeface="Calibri" panose="020F0502020204030204" pitchFamily="34" charset="0"/>
            </a:endParaRPr>
          </a:p>
        </p:txBody>
      </p:sp>
    </p:spTree>
    <p:extLst>
      <p:ext uri="{BB962C8B-B14F-4D97-AF65-F5344CB8AC3E}">
        <p14:creationId xmlns:p14="http://schemas.microsoft.com/office/powerpoint/2010/main" val="1634529832"/>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231</a:t>
            </a:r>
            <a:endParaRPr lang="en-GB" sz="1400" b="1" dirty="0">
              <a:latin typeface="Calibri" panose="020F0502020204030204" pitchFamily="34" charset="0"/>
            </a:endParaRPr>
          </a:p>
        </p:txBody>
      </p:sp>
      <p:sp>
        <p:nvSpPr>
          <p:cNvPr id="3" name="Rectangle 2"/>
          <p:cNvSpPr/>
          <p:nvPr/>
        </p:nvSpPr>
        <p:spPr>
          <a:xfrm>
            <a:off x="251520" y="6309320"/>
            <a:ext cx="8640960" cy="400110"/>
          </a:xfrm>
          <a:prstGeom prst="rect">
            <a:avLst/>
          </a:prstGeom>
        </p:spPr>
        <p:txBody>
          <a:bodyPr wrap="square">
            <a:spAutoFit/>
          </a:bodyPr>
          <a:lstStyle/>
          <a:p>
            <a:pPr>
              <a:tabLst>
                <a:tab pos="5086350" algn="l"/>
              </a:tabLst>
            </a:pPr>
            <a:r>
              <a:rPr lang="en-US" sz="2000" dirty="0"/>
              <a:t>Source: </a:t>
            </a:r>
            <a:r>
              <a:rPr lang="en-US" sz="2000" dirty="0">
                <a:hlinkClick r:id="rId4"/>
              </a:rPr>
              <a:t>http://www.bruneitourism.travel</a:t>
            </a:r>
            <a:r>
              <a:rPr lang="en-US" sz="2000" dirty="0" smtClean="0">
                <a:hlinkClick r:id="rId4"/>
              </a:rPr>
              <a:t>/#</a:t>
            </a:r>
            <a:r>
              <a:rPr lang="en-US" sz="2000" dirty="0" smtClean="0"/>
              <a:t>  	</a:t>
            </a:r>
            <a:r>
              <a:rPr lang="en-US" sz="2000" b="1" dirty="0" smtClean="0"/>
              <a:t>Fig</a:t>
            </a:r>
            <a:r>
              <a:rPr lang="en-US" sz="2000" b="1" dirty="0"/>
              <a:t>. 6.3 </a:t>
            </a:r>
            <a:r>
              <a:rPr lang="en-US" sz="2000" b="1" dirty="0" smtClean="0"/>
              <a:t>- </a:t>
            </a:r>
            <a:r>
              <a:rPr lang="en-US" sz="2000" dirty="0" smtClean="0"/>
              <a:t>Digital </a:t>
            </a:r>
            <a:r>
              <a:rPr lang="en-US" sz="2000" dirty="0"/>
              <a:t>mapping tool</a:t>
            </a:r>
          </a:p>
        </p:txBody>
      </p:sp>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79512" y="1124744"/>
            <a:ext cx="8712968" cy="5184576"/>
          </a:xfrm>
          <a:prstGeom prst="rect">
            <a:avLst/>
          </a:prstGeom>
        </p:spPr>
      </p:pic>
    </p:spTree>
    <p:extLst>
      <p:ext uri="{BB962C8B-B14F-4D97-AF65-F5344CB8AC3E}">
        <p14:creationId xmlns:p14="http://schemas.microsoft.com/office/powerpoint/2010/main" val="1946893526"/>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231</a:t>
            </a:r>
            <a:endParaRPr lang="en-GB" sz="1400" b="1" dirty="0">
              <a:latin typeface="Calibri" panose="020F0502020204030204" pitchFamily="34" charset="0"/>
            </a:endParaRPr>
          </a:p>
        </p:txBody>
      </p:sp>
      <p:grpSp>
        <p:nvGrpSpPr>
          <p:cNvPr id="6" name="Group 5"/>
          <p:cNvGrpSpPr/>
          <p:nvPr/>
        </p:nvGrpSpPr>
        <p:grpSpPr>
          <a:xfrm>
            <a:off x="165110" y="980728"/>
            <a:ext cx="8962070" cy="5681722"/>
            <a:chOff x="165110" y="3537733"/>
            <a:chExt cx="8962070" cy="5681722"/>
          </a:xfrm>
        </p:grpSpPr>
        <p:sp>
          <p:nvSpPr>
            <p:cNvPr id="7" name="Rectangle 6"/>
            <p:cNvSpPr/>
            <p:nvPr/>
          </p:nvSpPr>
          <p:spPr>
            <a:xfrm>
              <a:off x="165110" y="4141142"/>
              <a:ext cx="8727370" cy="5078313"/>
            </a:xfrm>
            <a:prstGeom prst="rect">
              <a:avLst/>
            </a:prstGeom>
            <a:solidFill>
              <a:srgbClr val="F9CBF6"/>
            </a:solidFill>
            <a:ln w="57150">
              <a:solidFill>
                <a:srgbClr val="B21212"/>
              </a:solidFill>
            </a:ln>
          </p:spPr>
          <p:txBody>
            <a:bodyPr wrap="square">
              <a:spAutoFit/>
            </a:bodyPr>
            <a:lstStyle/>
            <a:p>
              <a:pPr marL="342900" indent="-342900">
                <a:buClr>
                  <a:srgbClr val="C00000"/>
                </a:buClr>
                <a:buSzPct val="80000"/>
                <a:buFont typeface="Arial" panose="020B0604020202020204" pitchFamily="34" charset="0"/>
                <a:buChar char="►"/>
              </a:pPr>
              <a:r>
                <a:rPr lang="en-US" dirty="0"/>
                <a:t>Since its inception, the Touch4 brand has been involved in distributing information to tourists and passengers all over the world.</a:t>
              </a:r>
            </a:p>
            <a:p>
              <a:pPr marL="342900" indent="-342900">
                <a:buClr>
                  <a:srgbClr val="C00000"/>
                </a:buClr>
                <a:buSzPct val="80000"/>
                <a:buFont typeface="Arial" panose="020B0604020202020204" pitchFamily="34" charset="0"/>
                <a:buChar char="►"/>
              </a:pPr>
              <a:r>
                <a:rPr lang="en-US" dirty="0"/>
                <a:t>Their experience in this sector and the ability to connect to third party data in a </a:t>
              </a:r>
              <a:r>
                <a:rPr lang="en-US" dirty="0" smtClean="0"/>
                <a:t>finger-friendly manner </a:t>
              </a:r>
              <a:r>
                <a:rPr lang="en-US" dirty="0"/>
                <a:t>makes them a natural provider of interactive services. </a:t>
              </a:r>
              <a:endParaRPr lang="en-US" dirty="0" smtClean="0"/>
            </a:p>
            <a:p>
              <a:pPr>
                <a:buClr>
                  <a:srgbClr val="C00000"/>
                </a:buClr>
                <a:buSzPct val="80000"/>
              </a:pPr>
              <a:r>
                <a:rPr lang="en-US" b="1" dirty="0" smtClean="0"/>
                <a:t>Tourist </a:t>
              </a:r>
              <a:r>
                <a:rPr lang="en-US" b="1" dirty="0"/>
                <a:t>information kiosks </a:t>
              </a:r>
              <a:endParaRPr lang="en-US" b="1" dirty="0" smtClean="0"/>
            </a:p>
            <a:p>
              <a:pPr marL="342900" indent="-342900">
                <a:buClr>
                  <a:srgbClr val="C00000"/>
                </a:buClr>
                <a:buSzPct val="80000"/>
                <a:buFont typeface="Arial" panose="020B0604020202020204" pitchFamily="34" charset="0"/>
                <a:buChar char="►"/>
              </a:pPr>
              <a:r>
                <a:rPr lang="en-US" dirty="0" smtClean="0"/>
                <a:t>Touch4 </a:t>
              </a:r>
              <a:r>
                <a:rPr lang="en-US" dirty="0"/>
                <a:t>helps national </a:t>
              </a:r>
              <a:r>
                <a:rPr lang="en-US" dirty="0" smtClean="0"/>
                <a:t>and regional </a:t>
              </a:r>
              <a:r>
                <a:rPr lang="en-US" dirty="0"/>
                <a:t>tourism organisations by </a:t>
              </a:r>
              <a:r>
                <a:rPr lang="en-US" dirty="0" smtClean="0"/>
                <a:t/>
              </a:r>
              <a:br>
                <a:rPr lang="en-US" dirty="0" smtClean="0"/>
              </a:br>
              <a:r>
                <a:rPr lang="en-US" dirty="0" smtClean="0"/>
                <a:t>using </a:t>
              </a:r>
              <a:r>
                <a:rPr lang="en-US" b="1" i="1" dirty="0"/>
                <a:t>interactive touch screen hardware</a:t>
              </a:r>
              <a:r>
                <a:rPr lang="en-US" dirty="0"/>
                <a:t>. These can help with:</a:t>
              </a:r>
            </a:p>
            <a:p>
              <a:pPr marL="742950" indent="-342900">
                <a:buClr>
                  <a:srgbClr val="C00000"/>
                </a:buClr>
                <a:buSzPct val="80000"/>
                <a:buFont typeface="Wingdings" panose="05000000000000000000" pitchFamily="2" charset="2"/>
                <a:buChar char="§"/>
              </a:pPr>
              <a:r>
                <a:rPr lang="en-US" dirty="0" smtClean="0"/>
                <a:t>Distributing information interactively</a:t>
              </a:r>
              <a:endParaRPr lang="en-US" dirty="0"/>
            </a:p>
            <a:p>
              <a:pPr marL="742950" indent="-342900">
                <a:buClr>
                  <a:srgbClr val="C00000"/>
                </a:buClr>
                <a:buSzPct val="80000"/>
                <a:buFont typeface="Wingdings" panose="05000000000000000000" pitchFamily="2" charset="2"/>
                <a:buChar char="§"/>
              </a:pPr>
              <a:r>
                <a:rPr lang="en-US" dirty="0" smtClean="0"/>
                <a:t>Selling </a:t>
              </a:r>
              <a:r>
                <a:rPr lang="en-US" dirty="0"/>
                <a:t>tickets</a:t>
              </a:r>
            </a:p>
            <a:p>
              <a:pPr marL="742950" indent="-342900">
                <a:buClr>
                  <a:srgbClr val="C00000"/>
                </a:buClr>
                <a:buSzPct val="80000"/>
                <a:buFont typeface="Wingdings" panose="05000000000000000000" pitchFamily="2" charset="2"/>
                <a:buChar char="§"/>
              </a:pPr>
              <a:r>
                <a:rPr lang="en-US" dirty="0" smtClean="0"/>
                <a:t>Town/city </a:t>
              </a:r>
              <a:r>
                <a:rPr lang="en-US" dirty="0"/>
                <a:t>way-finding</a:t>
              </a:r>
            </a:p>
            <a:p>
              <a:pPr marL="742950" indent="-342900">
                <a:buClr>
                  <a:srgbClr val="C00000"/>
                </a:buClr>
                <a:buSzPct val="80000"/>
                <a:buFont typeface="Wingdings" panose="05000000000000000000" pitchFamily="2" charset="2"/>
                <a:buChar char="§"/>
              </a:pPr>
              <a:r>
                <a:rPr lang="en-US" dirty="0"/>
                <a:t>Document management (printing - example: maps</a:t>
              </a:r>
              <a:r>
                <a:rPr lang="en-US" dirty="0" smtClean="0"/>
                <a:t>)</a:t>
              </a:r>
            </a:p>
            <a:p>
              <a:pPr marL="342900" indent="-342900">
                <a:buClr>
                  <a:srgbClr val="C00000"/>
                </a:buClr>
                <a:buSzPct val="80000"/>
                <a:buFont typeface="Arial" panose="020B0604020202020204" pitchFamily="34" charset="0"/>
                <a:buChar char="►"/>
              </a:pPr>
              <a:r>
                <a:rPr lang="en-US" dirty="0"/>
                <a:t>They have developed information systems and touch screen </a:t>
              </a:r>
              <a:r>
                <a:rPr lang="en-US" dirty="0" smtClean="0"/>
                <a:t/>
              </a:r>
              <a:br>
                <a:rPr lang="en-US" dirty="0" smtClean="0"/>
              </a:br>
              <a:r>
                <a:rPr lang="en-US" dirty="0" smtClean="0"/>
                <a:t>hardware </a:t>
              </a:r>
              <a:r>
                <a:rPr lang="en-US" dirty="0"/>
                <a:t>to keep people informed in</a:t>
              </a:r>
              <a:r>
                <a:rPr lang="en-US" dirty="0" smtClean="0"/>
                <a:t>:</a:t>
              </a:r>
            </a:p>
            <a:p>
              <a:pPr marL="742950" indent="-342900">
                <a:buClr>
                  <a:srgbClr val="C00000"/>
                </a:buClr>
                <a:buSzPct val="80000"/>
                <a:buFont typeface="Wingdings" panose="05000000000000000000" pitchFamily="2" charset="2"/>
                <a:buChar char="§"/>
              </a:pPr>
              <a:r>
                <a:rPr lang="en-US" dirty="0"/>
                <a:t>Tourist Information </a:t>
              </a:r>
              <a:r>
                <a:rPr lang="en-US" dirty="0" err="1"/>
                <a:t>Centres</a:t>
              </a:r>
              <a:endParaRPr lang="en-US" dirty="0"/>
            </a:p>
            <a:p>
              <a:pPr marL="742950" indent="-342900">
                <a:buClr>
                  <a:srgbClr val="C00000"/>
                </a:buClr>
                <a:buSzPct val="80000"/>
                <a:buFont typeface="Wingdings" panose="05000000000000000000" pitchFamily="2" charset="2"/>
                <a:buChar char="§"/>
              </a:pPr>
              <a:r>
                <a:rPr lang="en-US" dirty="0" smtClean="0"/>
                <a:t>Theme </a:t>
              </a:r>
              <a:r>
                <a:rPr lang="en-US" dirty="0"/>
                <a:t>parks</a:t>
              </a:r>
            </a:p>
            <a:p>
              <a:pPr marL="742950" indent="-342900">
                <a:buClr>
                  <a:srgbClr val="C00000"/>
                </a:buClr>
                <a:buSzPct val="80000"/>
                <a:buFont typeface="Wingdings" panose="05000000000000000000" pitchFamily="2" charset="2"/>
                <a:buChar char="§"/>
              </a:pPr>
              <a:r>
                <a:rPr lang="en-US" dirty="0" smtClean="0"/>
                <a:t>Airports</a:t>
              </a:r>
              <a:endParaRPr lang="en-US" dirty="0"/>
            </a:p>
            <a:p>
              <a:pPr marL="742950" indent="-342900">
                <a:buClr>
                  <a:srgbClr val="C00000"/>
                </a:buClr>
                <a:buSzPct val="80000"/>
                <a:buFont typeface="Wingdings" panose="05000000000000000000" pitchFamily="2" charset="2"/>
                <a:buChar char="§"/>
              </a:pPr>
              <a:r>
                <a:rPr lang="en-US" dirty="0" smtClean="0"/>
                <a:t>Ferry Terminals and </a:t>
              </a:r>
              <a:r>
                <a:rPr lang="en-US" dirty="0"/>
                <a:t>Railway </a:t>
              </a:r>
              <a:r>
                <a:rPr lang="en-US" dirty="0" smtClean="0"/>
                <a:t>stations</a:t>
              </a:r>
            </a:p>
            <a:p>
              <a:pPr>
                <a:buClr>
                  <a:srgbClr val="C00000"/>
                </a:buClr>
                <a:buSzPct val="80000"/>
              </a:pPr>
              <a:r>
                <a:rPr lang="en-US" i="1" dirty="0"/>
                <a:t>Source: </a:t>
              </a:r>
              <a:r>
                <a:rPr lang="en-US" i="1" dirty="0">
                  <a:hlinkClick r:id="rId4"/>
                </a:rPr>
                <a:t>http://</a:t>
              </a:r>
              <a:r>
                <a:rPr lang="en-US" i="1" dirty="0" smtClean="0">
                  <a:hlinkClick r:id="rId4"/>
                </a:rPr>
                <a:t>www.touch4.com/touch-screen-kiosks-for-tourism.cfm</a:t>
              </a:r>
              <a:endParaRPr lang="en-US" i="1" dirty="0"/>
            </a:p>
          </p:txBody>
        </p:sp>
        <p:grpSp>
          <p:nvGrpSpPr>
            <p:cNvPr id="8" name="Group 7"/>
            <p:cNvGrpSpPr/>
            <p:nvPr/>
          </p:nvGrpSpPr>
          <p:grpSpPr>
            <a:xfrm>
              <a:off x="165110" y="3537733"/>
              <a:ext cx="8962070" cy="701230"/>
              <a:chOff x="165110" y="3537280"/>
              <a:chExt cx="8962070" cy="701230"/>
            </a:xfrm>
          </p:grpSpPr>
          <p:sp>
            <p:nvSpPr>
              <p:cNvPr id="9" name="Rectangle 8"/>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3: </a:t>
                </a:r>
                <a:r>
                  <a:rPr lang="en-US" sz="2000" b="1" dirty="0">
                    <a:solidFill>
                      <a:schemeClr val="bg1"/>
                    </a:solidFill>
                  </a:rPr>
                  <a:t>Touch screen systems for tourism</a:t>
                </a: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74754" name="Picture 2" descr="Tourist Information Kiosk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289741" y="2780928"/>
            <a:ext cx="1530731" cy="3806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52082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6192688" cy="5509200"/>
          </a:xfrm>
          <a:prstGeom prst="rect">
            <a:avLst/>
          </a:prstGeom>
        </p:spPr>
        <p:txBody>
          <a:bodyPr wrap="square">
            <a:spAutoFit/>
          </a:bodyPr>
          <a:lstStyle/>
          <a:p>
            <a:pPr>
              <a:buClr>
                <a:schemeClr val="accent6">
                  <a:lumMod val="75000"/>
                </a:schemeClr>
              </a:buClr>
              <a:buSzPct val="80000"/>
            </a:pPr>
            <a:r>
              <a:rPr lang="en-US" sz="2200" b="1" dirty="0" smtClean="0">
                <a:solidFill>
                  <a:srgbClr val="C00000"/>
                </a:solidFill>
              </a:rPr>
              <a:t>Reservation Systems</a:t>
            </a:r>
            <a:endParaRPr lang="en-US" sz="22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200" dirty="0"/>
              <a:t>One of the most sought after services of a tourist information centre appears to be the facility of making bookings for various travel and tourism related products.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The </a:t>
            </a:r>
            <a:r>
              <a:rPr lang="en-US" sz="2200" dirty="0"/>
              <a:t>‘Book A Bed Ahead’ scheme has been particularly popular whereby the staff at a centre determine bed space availability in other destinations from a customer’s itinerary.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Reservations </a:t>
            </a:r>
            <a:r>
              <a:rPr lang="en-US" sz="2200" dirty="0"/>
              <a:t>can also be made for theatre tickets, excursions, a tour guide, theme park tickets etc.</a:t>
            </a:r>
          </a:p>
          <a:p>
            <a:pPr marL="342900" indent="-342900">
              <a:buClr>
                <a:schemeClr val="accent6">
                  <a:lumMod val="75000"/>
                </a:schemeClr>
              </a:buClr>
              <a:buSzPct val="80000"/>
              <a:buFont typeface="Arial" panose="020B0604020202020204" pitchFamily="34" charset="0"/>
              <a:buChar char="►"/>
            </a:pPr>
            <a:r>
              <a:rPr lang="en-US" sz="2200" dirty="0" smtClean="0"/>
              <a:t>This </a:t>
            </a:r>
            <a:r>
              <a:rPr lang="en-US" sz="2200" dirty="0"/>
              <a:t>type of service is especially beneficial for the independent traveller, with a flexible travel itinerary. </a:t>
            </a:r>
            <a:r>
              <a:rPr lang="en-US" sz="2200" dirty="0" smtClean="0"/>
              <a:t>Right is </a:t>
            </a:r>
            <a:r>
              <a:rPr lang="en-US" sz="2200" dirty="0"/>
              <a:t>an example of ‘Book A Bed Ahead’ scheme.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232</a:t>
            </a:r>
            <a:endParaRPr lang="en-GB" sz="1400" b="1" dirty="0">
              <a:latin typeface="Calibri" panose="020F0502020204030204" pitchFamily="34" charset="0"/>
            </a:endParaRPr>
          </a:p>
        </p:txBody>
      </p:sp>
      <p:pic>
        <p:nvPicPr>
          <p:cNvPr id="78850" name="Picture 2" descr="Image result for Book A Bed Ahe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1" y="1126355"/>
            <a:ext cx="2505322" cy="2505322"/>
          </a:xfrm>
          <a:prstGeom prst="rect">
            <a:avLst/>
          </a:prstGeom>
          <a:noFill/>
          <a:extLst>
            <a:ext uri="{909E8E84-426E-40DD-AFC4-6F175D3DCCD1}">
              <a14:hiddenFill xmlns:a14="http://schemas.microsoft.com/office/drawing/2010/main">
                <a:solidFill>
                  <a:srgbClr val="FFFFFF"/>
                </a:solidFill>
              </a14:hiddenFill>
            </a:ext>
          </a:extLst>
        </p:spPr>
      </p:pic>
      <p:pic>
        <p:nvPicPr>
          <p:cNvPr id="78852" name="Picture 4" descr="Image result for kiosk theatre reservati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3775101"/>
            <a:ext cx="2502197" cy="19597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372200" y="5829130"/>
            <a:ext cx="2502197"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Theatre booking in Korea</a:t>
            </a:r>
            <a:endParaRPr lang="en-US" sz="2200" dirty="0"/>
          </a:p>
        </p:txBody>
      </p:sp>
    </p:spTree>
    <p:extLst>
      <p:ext uri="{BB962C8B-B14F-4D97-AF65-F5344CB8AC3E}">
        <p14:creationId xmlns:p14="http://schemas.microsoft.com/office/powerpoint/2010/main" val="874381642"/>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232</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Durban Africa is pleased to introduce our Book-A-Bed-Ahead initiative (BABA), an efficient accommodation reservation service for your holiday bookings not only in Durban and KwaZulu-Natal, but anywhere else in South Africa as well.</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Since the implementation of Book-A-Bed-Ahead in 1994, the initiative has undergone tremendous growth and has received an enthusiastic response from members and patrons alike.</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Book-A-Bed-Ahead has a variety of accommodation available, ranging from hotels, self-catering, bed &amp; breakfast to lodges, and can therefore ensure that we cater for our clients’ every need.</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Book-A-Bed-Ahead will make accommodation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bookings </a:t>
            </a:r>
            <a:r>
              <a:rPr lang="en-US" dirty="0">
                <a:solidFill>
                  <a:schemeClr val="tx1"/>
                </a:solidFill>
                <a:latin typeface="Arial" panose="020B0604020202020204" pitchFamily="34" charset="0"/>
                <a:cs typeface="Arial" panose="020B0604020202020204" pitchFamily="34" charset="0"/>
              </a:rPr>
              <a:t>for members of the public who personally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visit </a:t>
            </a:r>
            <a:r>
              <a:rPr lang="en-US" dirty="0">
                <a:solidFill>
                  <a:schemeClr val="tx1"/>
                </a:solidFill>
                <a:latin typeface="Arial" panose="020B0604020202020204" pitchFamily="34" charset="0"/>
                <a:cs typeface="Arial" panose="020B0604020202020204" pitchFamily="34" charset="0"/>
              </a:rPr>
              <a:t>the office as well as responding to telephone,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email </a:t>
            </a:r>
            <a:r>
              <a:rPr lang="en-US" dirty="0">
                <a:solidFill>
                  <a:schemeClr val="tx1"/>
                </a:solidFill>
                <a:latin typeface="Arial" panose="020B0604020202020204" pitchFamily="34" charset="0"/>
                <a:cs typeface="Arial" panose="020B0604020202020204" pitchFamily="34" charset="0"/>
              </a:rPr>
              <a:t>or Internet booking requests. </a:t>
            </a:r>
            <a:r>
              <a:rPr lang="en-US" dirty="0" smtClean="0">
                <a:solidFill>
                  <a:schemeClr val="tx1"/>
                </a:solidFill>
                <a:latin typeface="Arial" panose="020B0604020202020204" pitchFamily="34" charset="0"/>
                <a:cs typeface="Arial" panose="020B0604020202020204" pitchFamily="34" charset="0"/>
              </a:rPr>
              <a:t>No </a:t>
            </a:r>
            <a:r>
              <a:rPr lang="en-US" dirty="0">
                <a:solidFill>
                  <a:schemeClr val="tx1"/>
                </a:solidFill>
                <a:latin typeface="Arial" panose="020B0604020202020204" pitchFamily="34" charset="0"/>
                <a:cs typeface="Arial" panose="020B0604020202020204" pitchFamily="34" charset="0"/>
              </a:rPr>
              <a:t>bookings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are </a:t>
            </a:r>
            <a:r>
              <a:rPr lang="en-US" dirty="0">
                <a:solidFill>
                  <a:schemeClr val="tx1"/>
                </a:solidFill>
                <a:latin typeface="Arial" panose="020B0604020202020204" pitchFamily="34" charset="0"/>
                <a:cs typeface="Arial" panose="020B0604020202020204" pitchFamily="34" charset="0"/>
              </a:rPr>
              <a:t>made without a receipt of </a:t>
            </a:r>
            <a:r>
              <a:rPr lang="en-US" dirty="0" smtClean="0">
                <a:solidFill>
                  <a:schemeClr val="tx1"/>
                </a:solidFill>
                <a:latin typeface="Arial" panose="020B0604020202020204" pitchFamily="34" charset="0"/>
                <a:cs typeface="Arial" panose="020B0604020202020204" pitchFamily="34" charset="0"/>
              </a:rPr>
              <a:t>immediate payment</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and </a:t>
            </a:r>
            <a:r>
              <a:rPr lang="en-US" dirty="0">
                <a:solidFill>
                  <a:schemeClr val="tx1"/>
                </a:solidFill>
                <a:latin typeface="Arial" panose="020B0604020202020204" pitchFamily="34" charset="0"/>
                <a:cs typeface="Arial" panose="020B0604020202020204" pitchFamily="34" charset="0"/>
              </a:rPr>
              <a:t>this ensures that there is less chance of a ‘no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show</a:t>
            </a:r>
            <a:r>
              <a:rPr lang="en-US" dirty="0">
                <a:solidFill>
                  <a:schemeClr val="tx1"/>
                </a:solidFill>
                <a:latin typeface="Arial" panose="020B0604020202020204" pitchFamily="34" charset="0"/>
                <a:cs typeface="Arial" panose="020B0604020202020204" pitchFamily="34" charset="0"/>
              </a:rPr>
              <a:t>’ at the accommodation establishment.</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We look forward to assisting you in making your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holiday </a:t>
            </a:r>
            <a:r>
              <a:rPr lang="en-US" dirty="0">
                <a:solidFill>
                  <a:schemeClr val="tx1"/>
                </a:solidFill>
                <a:latin typeface="Arial" panose="020B0604020202020204" pitchFamily="34" charset="0"/>
                <a:cs typeface="Arial" panose="020B0604020202020204" pitchFamily="34" charset="0"/>
              </a:rPr>
              <a:t>a memorable </a:t>
            </a:r>
            <a:r>
              <a:rPr lang="en-US" dirty="0" smtClean="0">
                <a:solidFill>
                  <a:schemeClr val="tx1"/>
                </a:solidFill>
                <a:latin typeface="Arial" panose="020B0604020202020204" pitchFamily="34" charset="0"/>
                <a:cs typeface="Arial" panose="020B0604020202020204" pitchFamily="34" charset="0"/>
              </a:rPr>
              <a:t>one!</a:t>
            </a:r>
          </a:p>
          <a:p>
            <a:pPr algn="ctr">
              <a:buClr>
                <a:srgbClr val="C00000"/>
              </a:buClr>
              <a:buSzPct val="80000"/>
            </a:pPr>
            <a:r>
              <a:rPr lang="en-US" i="1" dirty="0" smtClean="0">
                <a:solidFill>
                  <a:schemeClr val="tx1"/>
                </a:solidFill>
                <a:latin typeface="Arial" panose="020B0604020202020204" pitchFamily="34" charset="0"/>
                <a:cs typeface="Arial" panose="020B0604020202020204" pitchFamily="34" charset="0"/>
              </a:rPr>
              <a:t>Source</a:t>
            </a:r>
            <a:r>
              <a:rPr lang="en-US" i="1" dirty="0">
                <a:solidFill>
                  <a:schemeClr val="tx1"/>
                </a:solidFill>
                <a:latin typeface="Arial" panose="020B0604020202020204" pitchFamily="34" charset="0"/>
                <a:cs typeface="Arial" panose="020B0604020202020204" pitchFamily="34" charset="0"/>
              </a:rPr>
              <a:t>: </a:t>
            </a:r>
            <a:r>
              <a:rPr lang="en-US" i="1" dirty="0">
                <a:solidFill>
                  <a:schemeClr val="tx1"/>
                </a:solidFill>
                <a:latin typeface="Arial" panose="020B0604020202020204" pitchFamily="34" charset="0"/>
                <a:cs typeface="Arial" panose="020B0604020202020204" pitchFamily="34" charset="0"/>
                <a:hlinkClick r:id="rId4"/>
              </a:rPr>
              <a:t>http://</a:t>
            </a:r>
            <a:r>
              <a:rPr lang="en-US" i="1" dirty="0" smtClean="0">
                <a:solidFill>
                  <a:schemeClr val="tx1"/>
                </a:solidFill>
                <a:latin typeface="Arial" panose="020B0604020202020204" pitchFamily="34" charset="0"/>
                <a:cs typeface="Arial" panose="020B0604020202020204" pitchFamily="34" charset="0"/>
                <a:hlinkClick r:id="rId4"/>
              </a:rPr>
              <a:t>www.bookabedahead.co.za/aboutus/index.htm</a:t>
            </a:r>
            <a:r>
              <a:rPr lang="en-US" i="1" dirty="0" smtClean="0">
                <a:solidFill>
                  <a:schemeClr val="tx1"/>
                </a:solidFill>
                <a:latin typeface="Arial" panose="020B0604020202020204" pitchFamily="34" charset="0"/>
                <a:cs typeface="Arial" panose="020B0604020202020204" pitchFamily="34" charset="0"/>
              </a:rPr>
              <a:t> </a:t>
            </a:r>
            <a:endParaRPr lang="en-US" i="1"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79874" name="Picture 2" descr="Image result for book a bed ahead websi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8"/>
          <a:stretch/>
        </p:blipFill>
        <p:spPr bwMode="auto">
          <a:xfrm>
            <a:off x="5857051" y="3734122"/>
            <a:ext cx="2971898" cy="2575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981817"/>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8712968" cy="3308598"/>
          </a:xfrm>
          <a:prstGeom prst="rect">
            <a:avLst/>
          </a:prstGeom>
        </p:spPr>
        <p:txBody>
          <a:bodyPr wrap="square">
            <a:spAutoFit/>
          </a:bodyPr>
          <a:lstStyle/>
          <a:p>
            <a:pPr>
              <a:buClr>
                <a:schemeClr val="accent6">
                  <a:lumMod val="75000"/>
                </a:schemeClr>
              </a:buClr>
              <a:buSzPct val="80000"/>
            </a:pPr>
            <a:r>
              <a:rPr lang="en-US" sz="1900" b="1" dirty="0" smtClean="0">
                <a:solidFill>
                  <a:srgbClr val="C00000"/>
                </a:solidFill>
              </a:rPr>
              <a:t>Destination </a:t>
            </a:r>
            <a:r>
              <a:rPr lang="en-US" sz="1900" b="1" dirty="0">
                <a:solidFill>
                  <a:srgbClr val="C00000"/>
                </a:solidFill>
              </a:rPr>
              <a:t>management systems</a:t>
            </a:r>
          </a:p>
          <a:p>
            <a:pPr marL="342900" indent="-342900">
              <a:buClr>
                <a:schemeClr val="accent6">
                  <a:lumMod val="75000"/>
                </a:schemeClr>
              </a:buClr>
              <a:buSzPct val="80000"/>
              <a:buFont typeface="Arial" panose="020B0604020202020204" pitchFamily="34" charset="0"/>
              <a:buChar char="►"/>
            </a:pPr>
            <a:r>
              <a:rPr lang="en-US" sz="1900" dirty="0"/>
              <a:t>As destinations develop, it is important to ensure that measures are taken to integrate tourism activity with other social </a:t>
            </a:r>
            <a:r>
              <a:rPr lang="en-US" sz="1900" dirty="0" smtClean="0"/>
              <a:t>and environmental </a:t>
            </a:r>
            <a:r>
              <a:rPr lang="en-US" sz="1900" dirty="0"/>
              <a:t>activities within the destination in </a:t>
            </a:r>
            <a:r>
              <a:rPr lang="en-US" sz="1900" dirty="0" smtClean="0"/>
              <a:t>order </a:t>
            </a:r>
            <a:r>
              <a:rPr lang="en-US" sz="1900" dirty="0"/>
              <a:t>to </a:t>
            </a:r>
            <a:r>
              <a:rPr lang="en-US" sz="1900" dirty="0" err="1"/>
              <a:t>minimise</a:t>
            </a:r>
            <a:r>
              <a:rPr lang="en-US" sz="1900" dirty="0"/>
              <a:t> the negative impacts that tourism can bring. The way in which this can be achieved is by implementation of a number of destination management schemes or systems including visitor and traffic management systems.</a:t>
            </a:r>
          </a:p>
          <a:p>
            <a:pPr marL="342900" indent="-342900">
              <a:buClr>
                <a:schemeClr val="accent6">
                  <a:lumMod val="75000"/>
                </a:schemeClr>
              </a:buClr>
              <a:buSzPct val="80000"/>
              <a:buFont typeface="Arial" panose="020B0604020202020204" pitchFamily="34" charset="0"/>
              <a:buChar char="►"/>
            </a:pPr>
            <a:r>
              <a:rPr lang="en-US" sz="1900" dirty="0"/>
              <a:t>It is sometimes necessary to control the flow of visitors in an attraction or destination. This means setting a maximum number of tourists allowed at any given time. This system is particularly beneficial for the protection of heritage sites</a:t>
            </a:r>
            <a:r>
              <a:rPr lang="en-US" sz="1900" dirty="0" smtClean="0"/>
              <a:t>.</a:t>
            </a:r>
            <a:endParaRPr lang="en-US" sz="190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233</a:t>
            </a:r>
            <a:endParaRPr lang="en-GB" sz="1400" b="1" dirty="0">
              <a:latin typeface="Calibri" panose="020F0502020204030204" pitchFamily="34" charset="0"/>
            </a:endParaRPr>
          </a:p>
        </p:txBody>
      </p:sp>
      <p:pic>
        <p:nvPicPr>
          <p:cNvPr id="80898" name="Picture 2" descr="Destination Management System (DM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51896" y="4293096"/>
            <a:ext cx="2840583" cy="237626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1" y="4293096"/>
            <a:ext cx="5872383" cy="2431435"/>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1900" dirty="0"/>
              <a:t>Traffic management systems include the introduction of </a:t>
            </a:r>
            <a:r>
              <a:rPr lang="en-US" sz="1900" dirty="0" err="1"/>
              <a:t>pedestrianisation</a:t>
            </a:r>
            <a:r>
              <a:rPr lang="en-US" sz="1900" dirty="0"/>
              <a:t> zones, one way systems and traffic calming schemes through speed bumps etc. to </a:t>
            </a:r>
            <a:r>
              <a:rPr lang="en-US" sz="1900" dirty="0" err="1"/>
              <a:t>minimise</a:t>
            </a:r>
            <a:r>
              <a:rPr lang="en-US" sz="1900" dirty="0"/>
              <a:t> traffic congestion. For example, Beijing had restricted the number of visitors to the heritage sites during the Olympic Games in 2008 in order to protect vulnerable ancient buildings.</a:t>
            </a:r>
          </a:p>
        </p:txBody>
      </p:sp>
    </p:spTree>
    <p:extLst>
      <p:ext uri="{BB962C8B-B14F-4D97-AF65-F5344CB8AC3E}">
        <p14:creationId xmlns:p14="http://schemas.microsoft.com/office/powerpoint/2010/main" val="4176484498"/>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4896544" cy="5632311"/>
          </a:xfrm>
          <a:prstGeom prst="rect">
            <a:avLst/>
          </a:prstGeom>
        </p:spPr>
        <p:txBody>
          <a:bodyPr wrap="square">
            <a:spAutoFit/>
          </a:bodyPr>
          <a:lstStyle/>
          <a:p>
            <a:pPr>
              <a:buClr>
                <a:schemeClr val="accent6">
                  <a:lumMod val="75000"/>
                </a:schemeClr>
              </a:buClr>
              <a:buSzPct val="80000"/>
            </a:pPr>
            <a:r>
              <a:rPr lang="en-US" sz="2400" b="1" dirty="0" smtClean="0">
                <a:solidFill>
                  <a:srgbClr val="C00000"/>
                </a:solidFill>
              </a:rPr>
              <a:t>Park </a:t>
            </a:r>
            <a:r>
              <a:rPr lang="en-US" sz="2400" b="1" dirty="0">
                <a:solidFill>
                  <a:srgbClr val="C00000"/>
                </a:solidFill>
              </a:rPr>
              <a:t>and ride</a:t>
            </a:r>
          </a:p>
          <a:p>
            <a:pPr marL="342900" indent="-342900">
              <a:buClr>
                <a:schemeClr val="accent6">
                  <a:lumMod val="75000"/>
                </a:schemeClr>
              </a:buClr>
              <a:buSzPct val="80000"/>
              <a:buFont typeface="Arial" panose="020B0604020202020204" pitchFamily="34" charset="0"/>
              <a:buChar char="►"/>
            </a:pPr>
            <a:r>
              <a:rPr lang="en-US" sz="2400" dirty="0"/>
              <a:t>Park and ride schemes are another example of a destination management system targeted at reducing traffic congestion in town and city </a:t>
            </a:r>
            <a:r>
              <a:rPr lang="en-US" sz="2400" dirty="0" err="1"/>
              <a:t>centres</a:t>
            </a:r>
            <a:r>
              <a:rPr lang="en-US" sz="2400" dirty="0"/>
              <a:t>.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Visitors </a:t>
            </a:r>
            <a:r>
              <a:rPr lang="en-US" sz="2400" dirty="0"/>
              <a:t>are encouraged to leave their cars at a municipal car park on the edge of town or other such convenient places. There are usually no car parking fees and the visitors are then transported into the city by bus for a reduced rate fare.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233</a:t>
            </a:r>
            <a:endParaRPr lang="en-GB" sz="1400" b="1" dirty="0">
              <a:latin typeface="Calibri" panose="020F0502020204030204" pitchFamily="34" charset="0"/>
            </a:endParaRPr>
          </a:p>
        </p:txBody>
      </p:sp>
      <p:pic>
        <p:nvPicPr>
          <p:cNvPr id="81922" name="Picture 2" descr="Image result for park and ri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73889" y="1196752"/>
            <a:ext cx="3800757" cy="1584176"/>
          </a:xfrm>
          <a:prstGeom prst="rect">
            <a:avLst/>
          </a:prstGeom>
          <a:noFill/>
          <a:extLst>
            <a:ext uri="{909E8E84-426E-40DD-AFC4-6F175D3DCCD1}">
              <a14:hiddenFill xmlns:a14="http://schemas.microsoft.com/office/drawing/2010/main">
                <a:solidFill>
                  <a:srgbClr val="FFFFFF"/>
                </a:solidFill>
              </a14:hiddenFill>
            </a:ext>
          </a:extLst>
        </p:spPr>
      </p:pic>
      <p:pic>
        <p:nvPicPr>
          <p:cNvPr id="81924" name="Picture 4" descr="Image result for park and r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073888" y="2891215"/>
            <a:ext cx="3800757" cy="1904002"/>
          </a:xfrm>
          <a:prstGeom prst="rect">
            <a:avLst/>
          </a:prstGeom>
          <a:noFill/>
          <a:extLst>
            <a:ext uri="{909E8E84-426E-40DD-AFC4-6F175D3DCCD1}">
              <a14:hiddenFill xmlns:a14="http://schemas.microsoft.com/office/drawing/2010/main">
                <a:solidFill>
                  <a:srgbClr val="FFFFFF"/>
                </a:solidFill>
              </a14:hiddenFill>
            </a:ext>
          </a:extLst>
        </p:spPr>
      </p:pic>
      <p:pic>
        <p:nvPicPr>
          <p:cNvPr id="81926" name="Picture 6" descr="Image result for park and rid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073888" y="4907440"/>
            <a:ext cx="3800757" cy="1664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724036"/>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3100" dirty="0" smtClean="0">
                <a:solidFill>
                  <a:srgbClr val="C00000"/>
                </a:solidFill>
              </a:rPr>
              <a:t>6.2 </a:t>
            </a:r>
            <a:r>
              <a:rPr lang="en-US" sz="3100" dirty="0">
                <a:solidFill>
                  <a:srgbClr val="C00000"/>
                </a:solidFill>
              </a:rPr>
              <a:t>- </a:t>
            </a:r>
            <a:r>
              <a:rPr lang="en-US" sz="3100" dirty="0" smtClean="0">
                <a:solidFill>
                  <a:srgbClr val="C00000"/>
                </a:solidFill>
              </a:rPr>
              <a:t>Provision </a:t>
            </a:r>
            <a:r>
              <a:rPr lang="en-US" sz="3100" dirty="0">
                <a:solidFill>
                  <a:srgbClr val="C00000"/>
                </a:solidFill>
              </a:rPr>
              <a:t>of </a:t>
            </a:r>
            <a:r>
              <a:rPr lang="en-US" sz="3100" dirty="0" smtClean="0">
                <a:solidFill>
                  <a:srgbClr val="C00000"/>
                </a:solidFill>
              </a:rPr>
              <a:t>Tourist Products &amp; Services</a:t>
            </a:r>
            <a:endParaRPr lang="en-US" sz="3100" dirty="0">
              <a:solidFill>
                <a:srgbClr val="C00000"/>
              </a:solidFill>
            </a:endParaRPr>
          </a:p>
        </p:txBody>
      </p:sp>
      <p:sp>
        <p:nvSpPr>
          <p:cNvPr id="34" name="Rectangle 33"/>
          <p:cNvSpPr/>
          <p:nvPr/>
        </p:nvSpPr>
        <p:spPr>
          <a:xfrm>
            <a:off x="179512" y="1114573"/>
            <a:ext cx="5976664"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Guiding </a:t>
            </a:r>
            <a:r>
              <a:rPr lang="en-US" sz="2100" b="1" dirty="0">
                <a:solidFill>
                  <a:srgbClr val="C00000"/>
                </a:solidFill>
              </a:rPr>
              <a:t>services</a:t>
            </a:r>
          </a:p>
          <a:p>
            <a:pPr marL="342900" indent="-342900">
              <a:buClr>
                <a:schemeClr val="accent6">
                  <a:lumMod val="75000"/>
                </a:schemeClr>
              </a:buClr>
              <a:buSzPct val="80000"/>
              <a:buFont typeface="Arial" panose="020B0604020202020204" pitchFamily="34" charset="0"/>
              <a:buChar char="►"/>
            </a:pPr>
            <a:r>
              <a:rPr lang="en-US" sz="2100" dirty="0"/>
              <a:t>A tourist guide escorts groups or individual visitors around historic sites, museums and other attractions in a destination. The guide provides a commentary using their expertise and local knowledge to help visitors understand the cultural or natural heritage of where they are visiting. The guide must be able to interpret in the visitors own language, if required.</a:t>
            </a:r>
          </a:p>
          <a:p>
            <a:pPr marL="342900" indent="-342900">
              <a:buClr>
                <a:schemeClr val="accent6">
                  <a:lumMod val="75000"/>
                </a:schemeClr>
              </a:buClr>
              <a:buSzPct val="80000"/>
              <a:buFont typeface="Arial" panose="020B0604020202020204" pitchFamily="34" charset="0"/>
              <a:buChar char="►"/>
            </a:pPr>
            <a:r>
              <a:rPr lang="en-US" sz="2100" dirty="0"/>
              <a:t>Guiding services can include an accompanied walking tour, a coach tour, or a boat trip; there are also audio tours, whereby visitors pay to listen to a pre-recorded commentary.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With </a:t>
            </a:r>
            <a:r>
              <a:rPr lang="en-US" sz="2100" dirty="0"/>
              <a:t>the advances in technology, it is now also possible to take part in virtual tours using a </a:t>
            </a:r>
            <a:r>
              <a:rPr lang="en-US" sz="2100" dirty="0" err="1"/>
              <a:t>computerised</a:t>
            </a:r>
            <a:r>
              <a:rPr lang="en-US" sz="2100" dirty="0"/>
              <a:t> presentation as well.</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233</a:t>
            </a:r>
            <a:endParaRPr lang="en-GB" sz="1400" b="1" dirty="0">
              <a:latin typeface="Calibri" panose="020F0502020204030204" pitchFamily="34" charset="0"/>
            </a:endParaRPr>
          </a:p>
        </p:txBody>
      </p:sp>
      <p:pic>
        <p:nvPicPr>
          <p:cNvPr id="82946" name="Picture 2" descr="Image result for institute of tourist guid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1114573"/>
            <a:ext cx="2776956" cy="2981390"/>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tour guide luxo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6" y="4725144"/>
            <a:ext cx="2776956" cy="189989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156176" y="4119463"/>
            <a:ext cx="2776956" cy="492443"/>
          </a:xfrm>
          <a:prstGeom prst="rect">
            <a:avLst/>
          </a:prstGeom>
        </p:spPr>
        <p:txBody>
          <a:bodyPr wrap="square">
            <a:spAutoFit/>
          </a:bodyPr>
          <a:lstStyle/>
          <a:p>
            <a:r>
              <a:rPr lang="en-US" sz="1300" dirty="0"/>
              <a:t>Source: https://manchestertourguide.com/</a:t>
            </a:r>
          </a:p>
        </p:txBody>
      </p:sp>
    </p:spTree>
    <p:extLst>
      <p:ext uri="{BB962C8B-B14F-4D97-AF65-F5344CB8AC3E}">
        <p14:creationId xmlns:p14="http://schemas.microsoft.com/office/powerpoint/2010/main" val="62051976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8712968" cy="5401479"/>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2300" dirty="0" smtClean="0"/>
              <a:t>This </a:t>
            </a:r>
            <a:r>
              <a:rPr lang="en-US" sz="2300" dirty="0"/>
              <a:t>section provides an opportunity to recap on some of the key aspects of marketing and promotion that we looked at in the previous unit. It is important to consider these points in the context of visitor service provisions.</a:t>
            </a:r>
          </a:p>
          <a:p>
            <a:pPr>
              <a:buClr>
                <a:schemeClr val="accent6">
                  <a:lumMod val="75000"/>
                </a:schemeClr>
              </a:buClr>
              <a:buSzPct val="80000"/>
            </a:pPr>
            <a:r>
              <a:rPr lang="en-US" sz="2300" b="1" dirty="0">
                <a:solidFill>
                  <a:srgbClr val="C00000"/>
                </a:solidFill>
              </a:rPr>
              <a:t>Identify and explain why marketing and promotion are important to travel and tourism providers</a:t>
            </a:r>
          </a:p>
          <a:p>
            <a:pPr marL="342900" indent="-342900">
              <a:buClr>
                <a:schemeClr val="accent6">
                  <a:lumMod val="75000"/>
                </a:schemeClr>
              </a:buClr>
              <a:buSzPct val="80000"/>
              <a:buFont typeface="Arial" panose="020B0604020202020204" pitchFamily="34" charset="0"/>
              <a:buChar char="►"/>
            </a:pPr>
            <a:r>
              <a:rPr lang="en-US" sz="2300" dirty="0"/>
              <a:t>Visitors are at the centre of the business aims and objectives for visitor </a:t>
            </a:r>
            <a:r>
              <a:rPr lang="en-US" sz="2300" dirty="0" smtClean="0"/>
              <a:t>service </a:t>
            </a:r>
            <a:br>
              <a:rPr lang="en-US" sz="2300" dirty="0" smtClean="0"/>
            </a:br>
            <a:r>
              <a:rPr lang="en-US" sz="2300" dirty="0" smtClean="0"/>
              <a:t>providers</a:t>
            </a:r>
            <a:r>
              <a:rPr lang="en-US" sz="2300" dirty="0"/>
              <a:t>. The </a:t>
            </a:r>
            <a:r>
              <a:rPr lang="en-US" sz="2300" dirty="0" smtClean="0"/>
              <a:t>overall </a:t>
            </a:r>
            <a:br>
              <a:rPr lang="en-US" sz="2300" dirty="0" smtClean="0"/>
            </a:br>
            <a:r>
              <a:rPr lang="en-US" sz="2300" dirty="0" smtClean="0"/>
              <a:t>purpose </a:t>
            </a:r>
            <a:r>
              <a:rPr lang="en-US" sz="2300" dirty="0"/>
              <a:t>of </a:t>
            </a:r>
            <a:r>
              <a:rPr lang="en-US" sz="2300" dirty="0" smtClean="0"/>
              <a:t>marketing </a:t>
            </a:r>
            <a:br>
              <a:rPr lang="en-US" sz="2300" dirty="0" smtClean="0"/>
            </a:br>
            <a:r>
              <a:rPr lang="en-US" sz="2300" dirty="0" smtClean="0"/>
              <a:t>and promotion </a:t>
            </a:r>
            <a:r>
              <a:rPr lang="en-US" sz="2300" dirty="0"/>
              <a:t>is to </a:t>
            </a:r>
            <a:r>
              <a:rPr lang="en-US" sz="2300" dirty="0" smtClean="0"/>
              <a:t/>
            </a:r>
            <a:br>
              <a:rPr lang="en-US" sz="2300" dirty="0" smtClean="0"/>
            </a:br>
            <a:r>
              <a:rPr lang="en-US" sz="2300" dirty="0" smtClean="0"/>
              <a:t>raise awareness </a:t>
            </a:r>
            <a:r>
              <a:rPr lang="en-US" sz="2300" dirty="0"/>
              <a:t>in an </a:t>
            </a:r>
            <a:r>
              <a:rPr lang="en-US" sz="2300" dirty="0" smtClean="0"/>
              <a:t/>
            </a:r>
            <a:br>
              <a:rPr lang="en-US" sz="2300" dirty="0" smtClean="0"/>
            </a:br>
            <a:r>
              <a:rPr lang="en-US" sz="2300" dirty="0" smtClean="0"/>
              <a:t>attempt </a:t>
            </a:r>
            <a:r>
              <a:rPr lang="en-US" sz="2300" dirty="0"/>
              <a:t>to increase </a:t>
            </a:r>
            <a:r>
              <a:rPr lang="en-US" sz="2300" dirty="0" smtClean="0"/>
              <a:t>the </a:t>
            </a:r>
            <a:br>
              <a:rPr lang="en-US" sz="2300" dirty="0" smtClean="0"/>
            </a:br>
            <a:r>
              <a:rPr lang="en-US" sz="2300" dirty="0" smtClean="0"/>
              <a:t>volume </a:t>
            </a:r>
            <a:r>
              <a:rPr lang="en-US" sz="2300" dirty="0"/>
              <a:t>and value of </a:t>
            </a:r>
            <a:r>
              <a:rPr lang="en-US" sz="2300" dirty="0" smtClean="0"/>
              <a:t/>
            </a:r>
            <a:br>
              <a:rPr lang="en-US" sz="2300" dirty="0" smtClean="0"/>
            </a:br>
            <a:r>
              <a:rPr lang="en-US" sz="2300" dirty="0" smtClean="0"/>
              <a:t>sales</a:t>
            </a:r>
            <a:r>
              <a:rPr lang="en-US" sz="2300" dirty="0"/>
              <a: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234</a:t>
            </a:r>
            <a:endParaRPr lang="en-GB" sz="1400" b="1" dirty="0">
              <a:latin typeface="Calibri" panose="020F0502020204030204" pitchFamily="34" charset="0"/>
            </a:endParaRPr>
          </a:p>
        </p:txBody>
      </p:sp>
      <p:pic>
        <p:nvPicPr>
          <p:cNvPr id="83970" name="Picture 2" descr="Image result for travel and tourism marketing and promo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5" y="3790950"/>
            <a:ext cx="5184576" cy="2878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883352"/>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5616624" cy="5262979"/>
          </a:xfrm>
          <a:prstGeom prst="rect">
            <a:avLst/>
          </a:prstGeom>
        </p:spPr>
        <p:txBody>
          <a:bodyPr wrap="square">
            <a:spAutoFit/>
          </a:bodyPr>
          <a:lstStyle/>
          <a:p>
            <a:pPr>
              <a:buClr>
                <a:schemeClr val="accent6">
                  <a:lumMod val="75000"/>
                </a:schemeClr>
              </a:buClr>
              <a:buSzPct val="80000"/>
            </a:pPr>
            <a:r>
              <a:rPr lang="en-US" sz="2400" b="1" dirty="0">
                <a:solidFill>
                  <a:srgbClr val="C00000"/>
                </a:solidFill>
              </a:rPr>
              <a:t>Increased sales/usage/profitability</a:t>
            </a:r>
          </a:p>
          <a:p>
            <a:pPr marL="342900" indent="-342900">
              <a:buClr>
                <a:schemeClr val="accent6">
                  <a:lumMod val="75000"/>
                </a:schemeClr>
              </a:buClr>
              <a:buSzPct val="80000"/>
              <a:buFont typeface="Arial" panose="020B0604020202020204" pitchFamily="34" charset="0"/>
              <a:buChar char="►"/>
            </a:pPr>
            <a:r>
              <a:rPr lang="en-US" sz="2400" dirty="0"/>
              <a:t>Tourist boards and tourist information </a:t>
            </a:r>
            <a:r>
              <a:rPr lang="en-US" sz="2400" dirty="0" err="1"/>
              <a:t>centres</a:t>
            </a:r>
            <a:r>
              <a:rPr lang="en-US" sz="2400" dirty="0"/>
              <a:t> operate predominantly in the public sector; therefore, they are concerned with increasing the number of sales made and also the usage of the products and services offered by the travel and tourism industry.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However</a:t>
            </a:r>
            <a:r>
              <a:rPr lang="en-US" sz="2400" dirty="0"/>
              <a:t>, it is important to remember that tourist boards work in close partnership with providers from the private sector, whose targets include profitability</a:t>
            </a:r>
            <a:r>
              <a:rPr lang="en-US" sz="2400" dirty="0" smtClean="0"/>
              <a:t>.</a:t>
            </a:r>
            <a:endParaRPr lang="en-US" sz="240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234</a:t>
            </a:r>
            <a:endParaRPr lang="en-GB" sz="1400" b="1" dirty="0">
              <a:latin typeface="Calibri" panose="020F0502020204030204" pitchFamily="34" charset="0"/>
            </a:endParaRPr>
          </a:p>
        </p:txBody>
      </p:sp>
      <p:pic>
        <p:nvPicPr>
          <p:cNvPr id="86020" name="Picture 4" descr="Image result for off the tourist trai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
          <a:stretch/>
        </p:blipFill>
        <p:spPr bwMode="auto">
          <a:xfrm>
            <a:off x="5796136" y="1158601"/>
            <a:ext cx="3096344" cy="3566543"/>
          </a:xfrm>
          <a:prstGeom prst="rect">
            <a:avLst/>
          </a:prstGeom>
          <a:noFill/>
          <a:extLst>
            <a:ext uri="{909E8E84-426E-40DD-AFC4-6F175D3DCCD1}">
              <a14:hiddenFill xmlns:a14="http://schemas.microsoft.com/office/drawing/2010/main">
                <a:solidFill>
                  <a:srgbClr val="FFFFFF"/>
                </a:solidFill>
              </a14:hiddenFill>
            </a:ext>
          </a:extLst>
        </p:spPr>
      </p:pic>
      <p:pic>
        <p:nvPicPr>
          <p:cNvPr id="86022" name="Picture 6" descr="Image result for off the tourist trai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4858501"/>
            <a:ext cx="3089076" cy="1738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833855"/>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8712968" cy="5262979"/>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Competitive </a:t>
            </a:r>
            <a:r>
              <a:rPr lang="en-US" sz="2100" b="1" dirty="0">
                <a:solidFill>
                  <a:srgbClr val="C00000"/>
                </a:solidFill>
              </a:rPr>
              <a:t>advantage</a:t>
            </a:r>
          </a:p>
          <a:p>
            <a:pPr marL="342900" indent="-342900">
              <a:buClr>
                <a:schemeClr val="accent6">
                  <a:lumMod val="75000"/>
                </a:schemeClr>
              </a:buClr>
              <a:buSzPct val="80000"/>
              <a:buFont typeface="Arial" panose="020B0604020202020204" pitchFamily="34" charset="0"/>
              <a:buChar char="►"/>
            </a:pPr>
            <a:r>
              <a:rPr lang="en-US" sz="2100" dirty="0"/>
              <a:t>Given the competitive nature of visitor services provision in most tourist destinations, it is important that organisations gain a good understanding of the market in which they operate if they wish to increase their market share.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Keeping </a:t>
            </a:r>
            <a:r>
              <a:rPr lang="en-US" sz="2100" dirty="0"/>
              <a:t>a close eye on the business activities of the competitors enables an organisation to find new ways of marketing and promoting themselves. It also helps travel and tourism organisations identify how the market is changing; destinations swing in and out of popularity and the market needs change very rapidly.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Destinations </a:t>
            </a:r>
            <a:r>
              <a:rPr lang="en-US" sz="2100" dirty="0"/>
              <a:t>that can react swiftly </a:t>
            </a:r>
            <a:r>
              <a:rPr lang="en-US" sz="2100" dirty="0" smtClean="0"/>
              <a:t/>
            </a:r>
            <a:br>
              <a:rPr lang="en-US" sz="2100" dirty="0" smtClean="0"/>
            </a:br>
            <a:r>
              <a:rPr lang="en-US" sz="2100" dirty="0" smtClean="0"/>
              <a:t>to </a:t>
            </a:r>
            <a:r>
              <a:rPr lang="en-US" sz="2100" dirty="0"/>
              <a:t>any shift in customers’ </a:t>
            </a:r>
            <a:r>
              <a:rPr lang="en-US" sz="2100" dirty="0" smtClean="0"/>
              <a:t/>
            </a:r>
            <a:br>
              <a:rPr lang="en-US" sz="2100" dirty="0" smtClean="0"/>
            </a:br>
            <a:r>
              <a:rPr lang="en-US" sz="2100" dirty="0" smtClean="0"/>
              <a:t>perceptions </a:t>
            </a:r>
            <a:r>
              <a:rPr lang="en-US" sz="2100" dirty="0"/>
              <a:t>will emerge </a:t>
            </a:r>
            <a:r>
              <a:rPr lang="en-US" sz="2100" dirty="0" smtClean="0"/>
              <a:t/>
            </a:r>
            <a:br>
              <a:rPr lang="en-US" sz="2100" dirty="0" smtClean="0"/>
            </a:br>
            <a:r>
              <a:rPr lang="en-US" sz="2100" dirty="0" err="1" smtClean="0"/>
              <a:t>favourably</a:t>
            </a:r>
            <a:r>
              <a:rPr lang="en-US" sz="2100" dirty="0" smtClean="0"/>
              <a:t> </a:t>
            </a:r>
            <a:r>
              <a:rPr lang="en-US" sz="2100" dirty="0"/>
              <a:t>and may be able to </a:t>
            </a:r>
            <a:r>
              <a:rPr lang="en-US" sz="2100" dirty="0" smtClean="0"/>
              <a:t/>
            </a:r>
            <a:br>
              <a:rPr lang="en-US" sz="2100" dirty="0" smtClean="0"/>
            </a:br>
            <a:r>
              <a:rPr lang="en-US" sz="2100" dirty="0" smtClean="0"/>
              <a:t>gain </a:t>
            </a:r>
            <a:r>
              <a:rPr lang="en-US" sz="2100" dirty="0"/>
              <a:t>points over their more </a:t>
            </a:r>
            <a:r>
              <a:rPr lang="en-US" sz="2100" dirty="0" smtClean="0"/>
              <a:t/>
            </a:r>
            <a:br>
              <a:rPr lang="en-US" sz="2100" dirty="0" smtClean="0"/>
            </a:br>
            <a:r>
              <a:rPr lang="en-US" sz="2100" dirty="0" smtClean="0"/>
              <a:t>slowly </a:t>
            </a:r>
            <a:r>
              <a:rPr lang="en-US" sz="2100" dirty="0"/>
              <a:t>reacting rivals.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234</a:t>
            </a:r>
            <a:endParaRPr lang="en-GB" sz="1400" b="1" dirty="0">
              <a:latin typeface="Calibri" panose="020F0502020204030204" pitchFamily="34" charset="0"/>
            </a:endParaRPr>
          </a:p>
        </p:txBody>
      </p:sp>
      <p:pic>
        <p:nvPicPr>
          <p:cNvPr id="84994" name="Picture 2" descr="Image result for benidorm hote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644008" y="4405745"/>
            <a:ext cx="4248472" cy="2215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793274"/>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5976664"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Positive </a:t>
            </a:r>
            <a:r>
              <a:rPr lang="en-US" sz="2100" b="1" dirty="0" err="1">
                <a:solidFill>
                  <a:srgbClr val="C00000"/>
                </a:solidFill>
              </a:rPr>
              <a:t>organisational</a:t>
            </a:r>
            <a:r>
              <a:rPr lang="en-US" sz="2100" b="1" dirty="0">
                <a:solidFill>
                  <a:srgbClr val="C00000"/>
                </a:solidFill>
              </a:rPr>
              <a:t> and product image</a:t>
            </a:r>
          </a:p>
          <a:p>
            <a:pPr marL="342900" indent="-342900">
              <a:buClr>
                <a:schemeClr val="accent6">
                  <a:lumMod val="75000"/>
                </a:schemeClr>
              </a:buClr>
              <a:buSzPct val="80000"/>
              <a:buFont typeface="Arial" panose="020B0604020202020204" pitchFamily="34" charset="0"/>
              <a:buChar char="►"/>
            </a:pPr>
            <a:r>
              <a:rPr lang="en-US" sz="2100" dirty="0"/>
              <a:t>All organisations wish to establish a distinctive identity for themselves and their products and services.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There </a:t>
            </a:r>
            <a:r>
              <a:rPr lang="en-US" sz="2100" dirty="0"/>
              <a:t>are now so few unique products - or even unique selling points, that it is difficult to stand out amongst the competition. Creating a successful brand image allows customers to hold an association of the organisation in their mind.</a:t>
            </a:r>
          </a:p>
          <a:p>
            <a:pPr marL="342900" indent="-342900">
              <a:buClr>
                <a:schemeClr val="accent6">
                  <a:lumMod val="75000"/>
                </a:schemeClr>
              </a:buClr>
              <a:buSzPct val="80000"/>
              <a:buFont typeface="Arial" panose="020B0604020202020204" pitchFamily="34" charset="0"/>
              <a:buChar char="►"/>
            </a:pPr>
            <a:r>
              <a:rPr lang="en-US" sz="2100" dirty="0"/>
              <a:t>For visitor services providers such as national tourist boards, it is important to create a corporate image to present to the market. This means presenting positive characteristics about the organisations goals which can be achieved through a mission statement or through public relations activities.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234</a:t>
            </a:r>
            <a:endParaRPr lang="en-GB" sz="1400" b="1" dirty="0">
              <a:latin typeface="Calibri" panose="020F0502020204030204" pitchFamily="34" charset="0"/>
            </a:endParaRPr>
          </a:p>
        </p:txBody>
      </p:sp>
      <p:pic>
        <p:nvPicPr>
          <p:cNvPr id="87042" name="Picture 2" descr="Image result for decline of spain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6" y="1151880"/>
            <a:ext cx="2736304" cy="1672375"/>
          </a:xfrm>
          <a:prstGeom prst="rect">
            <a:avLst/>
          </a:prstGeom>
          <a:noFill/>
          <a:extLst>
            <a:ext uri="{909E8E84-426E-40DD-AFC4-6F175D3DCCD1}">
              <a14:hiddenFill xmlns:a14="http://schemas.microsoft.com/office/drawing/2010/main">
                <a:solidFill>
                  <a:srgbClr val="FFFFFF"/>
                </a:solidFill>
              </a14:hiddenFill>
            </a:ext>
          </a:extLst>
        </p:spPr>
      </p:pic>
      <p:pic>
        <p:nvPicPr>
          <p:cNvPr id="87044" name="Picture 4" descr="Image result for decline of spain touris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2913182"/>
            <a:ext cx="2736304" cy="1822732"/>
          </a:xfrm>
          <a:prstGeom prst="rect">
            <a:avLst/>
          </a:prstGeom>
          <a:noFill/>
          <a:extLst>
            <a:ext uri="{909E8E84-426E-40DD-AFC4-6F175D3DCCD1}">
              <a14:hiddenFill xmlns:a14="http://schemas.microsoft.com/office/drawing/2010/main">
                <a:solidFill>
                  <a:srgbClr val="FFFFFF"/>
                </a:solidFill>
              </a14:hiddenFill>
            </a:ext>
          </a:extLst>
        </p:spPr>
      </p:pic>
      <p:pic>
        <p:nvPicPr>
          <p:cNvPr id="87046" name="Picture 6" descr="Image result for decline of spain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6176" y="4824841"/>
            <a:ext cx="2743150" cy="1827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131400"/>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235</a:t>
            </a:r>
            <a:endParaRPr lang="en-GB" sz="1400" b="1" dirty="0">
              <a:latin typeface="Calibri" panose="020F0502020204030204" pitchFamily="34" charset="0"/>
            </a:endParaRPr>
          </a:p>
        </p:txBody>
      </p:sp>
      <p:sp>
        <p:nvSpPr>
          <p:cNvPr id="8" name="Rounded Rectangle 7"/>
          <p:cNvSpPr/>
          <p:nvPr/>
        </p:nvSpPr>
        <p:spPr>
          <a:xfrm>
            <a:off x="190262" y="1144024"/>
            <a:ext cx="8727370" cy="5453328"/>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C00000"/>
                </a:solidFill>
                <a:latin typeface="Arial" panose="020B0604020202020204" pitchFamily="34" charset="0"/>
                <a:cs typeface="Arial" panose="020B0604020202020204" pitchFamily="34" charset="0"/>
              </a:rPr>
              <a:t>Example</a:t>
            </a:r>
            <a:endParaRPr lang="en-US" sz="20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In 2009, the Federation of Thai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Industries </a:t>
            </a:r>
            <a:r>
              <a:rPr lang="en-US" sz="2000" dirty="0">
                <a:solidFill>
                  <a:schemeClr val="tx1"/>
                </a:solidFill>
                <a:latin typeface="Arial" panose="020B0604020202020204" pitchFamily="34" charset="0"/>
                <a:cs typeface="Arial" panose="020B0604020202020204" pitchFamily="34" charset="0"/>
              </a:rPr>
              <a:t>(FTI</a:t>
            </a:r>
            <a:r>
              <a:rPr lang="en-US" sz="2000" dirty="0" smtClean="0">
                <a:solidFill>
                  <a:schemeClr val="tx1"/>
                </a:solidFill>
                <a:latin typeface="Arial" panose="020B0604020202020204" pitchFamily="34" charset="0"/>
                <a:cs typeface="Arial" panose="020B0604020202020204" pitchFamily="34" charset="0"/>
              </a:rPr>
              <a:t>) made a forecast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that tourism revenue would fall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significantly and that the foreign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investment would also drop in the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second quarter of the year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because of political instability.</a:t>
            </a:r>
          </a:p>
          <a:p>
            <a:pPr marL="285750" indent="-28575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FTI </a:t>
            </a:r>
            <a:r>
              <a:rPr lang="en-US" sz="2000" dirty="0">
                <a:solidFill>
                  <a:schemeClr val="tx1"/>
                </a:solidFill>
                <a:latin typeface="Arial" panose="020B0604020202020204" pitchFamily="34" charset="0"/>
                <a:cs typeface="Arial" panose="020B0604020202020204" pitchFamily="34" charset="0"/>
              </a:rPr>
              <a:t>deputy chairman </a:t>
            </a:r>
            <a:r>
              <a:rPr lang="en-US" sz="2000" dirty="0" err="1">
                <a:solidFill>
                  <a:schemeClr val="tx1"/>
                </a:solidFill>
                <a:latin typeface="Arial" panose="020B0604020202020204" pitchFamily="34" charset="0"/>
                <a:cs typeface="Arial" panose="020B0604020202020204" pitchFamily="34" charset="0"/>
              </a:rPr>
              <a:t>Thanit</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Sorat</a:t>
            </a:r>
            <a:r>
              <a:rPr lang="en-US" sz="2000" dirty="0">
                <a:solidFill>
                  <a:schemeClr val="tx1"/>
                </a:solidFill>
                <a:latin typeface="Arial" panose="020B0604020202020204" pitchFamily="34" charset="0"/>
                <a:cs typeface="Arial" panose="020B0604020202020204" pitchFamily="34" charset="0"/>
              </a:rPr>
              <a:t> had said that the tourism growth in the second quarter could decrease by 30 per cent and foreign investment would fall by 20 per cent. Initially, the country expected about 14 million foreign tourists, but the figure stood at only 11 million.</a:t>
            </a:r>
          </a:p>
          <a:p>
            <a:pPr marL="285750" indent="-28575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Foreign investors were more cautious about investing in Thailand because of the nationwide protests by the anti-government United Front for Democracy against Dictatorship (UDD) and the government’s declaration of a state of emergency in Bangkok and nearby provinces. The state of emergency had an adverse effect on the country’s image.</a:t>
            </a:r>
          </a:p>
        </p:txBody>
      </p:sp>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750" t="3277" r="1963" b="8468"/>
          <a:stretch/>
        </p:blipFill>
        <p:spPr>
          <a:xfrm>
            <a:off x="4499992" y="1224884"/>
            <a:ext cx="4320480" cy="2428038"/>
          </a:xfrm>
          <a:prstGeom prst="rect">
            <a:avLst/>
          </a:prstGeom>
        </p:spPr>
      </p:pic>
    </p:spTree>
    <p:extLst>
      <p:ext uri="{BB962C8B-B14F-4D97-AF65-F5344CB8AC3E}">
        <p14:creationId xmlns:p14="http://schemas.microsoft.com/office/powerpoint/2010/main" val="3718319106"/>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6120680"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Customer </a:t>
            </a:r>
            <a:r>
              <a:rPr lang="en-US" sz="2100" b="1" dirty="0">
                <a:solidFill>
                  <a:srgbClr val="C00000"/>
                </a:solidFill>
              </a:rPr>
              <a:t>satisfaction</a:t>
            </a:r>
          </a:p>
          <a:p>
            <a:pPr marL="342900" indent="-342900">
              <a:buClr>
                <a:schemeClr val="accent6">
                  <a:lumMod val="75000"/>
                </a:schemeClr>
              </a:buClr>
              <a:buSzPct val="80000"/>
              <a:buFont typeface="Arial" panose="020B0604020202020204" pitchFamily="34" charset="0"/>
              <a:buChar char="►"/>
            </a:pPr>
            <a:r>
              <a:rPr lang="en-US" sz="2100" dirty="0"/>
              <a:t>This is one aspect where visitor services providers need to be especially successful. It is not possible to achieve customer satisfaction without first understanding customers’ needs.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Tourist </a:t>
            </a:r>
            <a:r>
              <a:rPr lang="en-US" sz="2100" dirty="0"/>
              <a:t>authorities and tourist information </a:t>
            </a:r>
            <a:r>
              <a:rPr lang="en-US" sz="2100" dirty="0" err="1"/>
              <a:t>centres</a:t>
            </a:r>
            <a:r>
              <a:rPr lang="en-US" sz="2100" dirty="0"/>
              <a:t> strive to find out exactly what customers want and expect from their visit by using extensive market research. From this information, it becomes easier to seek out new market opportunities and to cater to customers’ specific requirements.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Customers </a:t>
            </a:r>
            <a:r>
              <a:rPr lang="en-US" sz="2100" dirty="0"/>
              <a:t>form a lasting impression of a destination, based on their whole experience there.</a:t>
            </a:r>
          </a:p>
          <a:p>
            <a:pPr marL="342900" indent="-342900">
              <a:buClr>
                <a:schemeClr val="accent6">
                  <a:lumMod val="75000"/>
                </a:schemeClr>
              </a:buClr>
              <a:buSzPct val="80000"/>
              <a:buFont typeface="Arial" panose="020B0604020202020204" pitchFamily="34" charset="0"/>
              <a:buChar char="►"/>
            </a:pPr>
            <a:r>
              <a:rPr lang="en-US" sz="2100" dirty="0"/>
              <a:t>If they enjoy their time in a destination, they are likely to re-visit.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234</a:t>
            </a:r>
            <a:endParaRPr lang="en-GB" sz="1400" b="1" dirty="0">
              <a:latin typeface="Calibri" panose="020F0502020204030204" pitchFamily="34" charset="0"/>
            </a:endParaRPr>
          </a:p>
        </p:txBody>
      </p:sp>
      <p:pic>
        <p:nvPicPr>
          <p:cNvPr id="88066" name="Picture 2" descr="Image result for tourism customer satisfac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1172838"/>
            <a:ext cx="2592288" cy="2582161"/>
          </a:xfrm>
          <a:prstGeom prst="rect">
            <a:avLst/>
          </a:prstGeom>
          <a:noFill/>
          <a:extLst>
            <a:ext uri="{909E8E84-426E-40DD-AFC4-6F175D3DCCD1}">
              <a14:hiddenFill xmlns:a14="http://schemas.microsoft.com/office/drawing/2010/main">
                <a:solidFill>
                  <a:srgbClr val="FFFFFF"/>
                </a:solidFill>
              </a14:hiddenFill>
            </a:ext>
          </a:extLst>
        </p:spPr>
      </p:pic>
      <p:pic>
        <p:nvPicPr>
          <p:cNvPr id="88068" name="Picture 4" descr="Image result for tourism customer satisfac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3933056"/>
            <a:ext cx="2592288"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086309"/>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8712968" cy="5586145"/>
          </a:xfrm>
          <a:prstGeom prst="rect">
            <a:avLst/>
          </a:prstGeom>
        </p:spPr>
        <p:txBody>
          <a:bodyPr wrap="square">
            <a:spAutoFit/>
          </a:bodyPr>
          <a:lstStyle/>
          <a:p>
            <a:pPr>
              <a:buClr>
                <a:schemeClr val="accent6">
                  <a:lumMod val="75000"/>
                </a:schemeClr>
              </a:buClr>
              <a:buSzPct val="80000"/>
            </a:pPr>
            <a:r>
              <a:rPr lang="en-US" sz="2100" b="1" dirty="0">
                <a:solidFill>
                  <a:srgbClr val="C00000"/>
                </a:solidFill>
              </a:rPr>
              <a:t>Identify the main marketing research techniques used in travel and </a:t>
            </a:r>
            <a:r>
              <a:rPr lang="en-US" sz="2100" b="1" dirty="0" smtClean="0">
                <a:solidFill>
                  <a:srgbClr val="C00000"/>
                </a:solidFill>
              </a:rPr>
              <a:t>tourism</a:t>
            </a:r>
          </a:p>
          <a:p>
            <a:pPr marL="342900" indent="-342900">
              <a:buClr>
                <a:schemeClr val="accent6">
                  <a:lumMod val="75000"/>
                </a:schemeClr>
              </a:buClr>
              <a:buSzPct val="80000"/>
              <a:buFont typeface="Arial" panose="020B0604020202020204" pitchFamily="34" charset="0"/>
              <a:buChar char="►"/>
            </a:pPr>
            <a:r>
              <a:rPr lang="en-US" sz="2100" dirty="0" smtClean="0"/>
              <a:t>It </a:t>
            </a:r>
            <a:r>
              <a:rPr lang="en-US" sz="2100" dirty="0"/>
              <a:t>is important that you are able to demonstrate the skills associated with both primary and secondary research as part of your investigation into visitor services. This section acts as a revision aid as more detailed information about market research can be found in the previous unit.</a:t>
            </a:r>
          </a:p>
          <a:p>
            <a:pPr>
              <a:buClr>
                <a:schemeClr val="accent6">
                  <a:lumMod val="75000"/>
                </a:schemeClr>
              </a:buClr>
              <a:buSzPct val="80000"/>
            </a:pPr>
            <a:r>
              <a:rPr lang="en-US" sz="2100" b="1" dirty="0">
                <a:solidFill>
                  <a:srgbClr val="C00000"/>
                </a:solidFill>
              </a:rPr>
              <a:t>Primary marketing research techniques</a:t>
            </a:r>
          </a:p>
          <a:p>
            <a:pPr marL="342900" indent="-342900">
              <a:buClr>
                <a:schemeClr val="accent6">
                  <a:lumMod val="75000"/>
                </a:schemeClr>
              </a:buClr>
              <a:buSzPct val="80000"/>
              <a:buFont typeface="Arial" panose="020B0604020202020204" pitchFamily="34" charset="0"/>
              <a:buChar char="►"/>
            </a:pPr>
            <a:r>
              <a:rPr lang="en-US" sz="2100" dirty="0"/>
              <a:t>This is the direct collection of original data from the marketplace. This is also known as field research as the researcher goes out ‘into the field’ to make contact with the customer base. Primary research is designed to address a particular brief.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Although </a:t>
            </a:r>
            <a:r>
              <a:rPr lang="en-US" sz="2100" dirty="0"/>
              <a:t>primary research produces more </a:t>
            </a:r>
            <a:r>
              <a:rPr lang="en-US" sz="2100" dirty="0" smtClean="0"/>
              <a:t/>
            </a:r>
            <a:br>
              <a:rPr lang="en-US" sz="2100" dirty="0" smtClean="0"/>
            </a:br>
            <a:r>
              <a:rPr lang="en-US" sz="2100" dirty="0" smtClean="0"/>
              <a:t>accurate</a:t>
            </a:r>
            <a:r>
              <a:rPr lang="en-US" sz="2100" dirty="0"/>
              <a:t>, reliable and up to date information </a:t>
            </a:r>
            <a:r>
              <a:rPr lang="en-US" sz="2100" dirty="0" smtClean="0"/>
              <a:t/>
            </a:r>
            <a:br>
              <a:rPr lang="en-US" sz="2100" dirty="0" smtClean="0"/>
            </a:br>
            <a:r>
              <a:rPr lang="en-US" sz="2100" dirty="0" smtClean="0"/>
              <a:t>than </a:t>
            </a:r>
            <a:r>
              <a:rPr lang="en-US" sz="2100" dirty="0"/>
              <a:t>secondary research does, its </a:t>
            </a:r>
            <a:r>
              <a:rPr lang="en-US" sz="2100" dirty="0" smtClean="0"/>
              <a:t/>
            </a:r>
            <a:br>
              <a:rPr lang="en-US" sz="2100" dirty="0" smtClean="0"/>
            </a:br>
            <a:r>
              <a:rPr lang="en-US" sz="2100" dirty="0" smtClean="0"/>
              <a:t>disadvantages </a:t>
            </a:r>
            <a:r>
              <a:rPr lang="en-US" sz="2100" dirty="0"/>
              <a:t>lie in its time-consuming and </a:t>
            </a:r>
            <a:r>
              <a:rPr lang="en-US" sz="2100" dirty="0" smtClean="0"/>
              <a:t/>
            </a:r>
            <a:br>
              <a:rPr lang="en-US" sz="2100" dirty="0" smtClean="0"/>
            </a:br>
            <a:r>
              <a:rPr lang="en-US" sz="2100" dirty="0" smtClean="0"/>
              <a:t>expensive </a:t>
            </a:r>
            <a:r>
              <a:rPr lang="en-US" sz="2100" dirty="0"/>
              <a:t>tendencies.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235</a:t>
            </a:r>
            <a:endParaRPr lang="en-GB" sz="1400" b="1" dirty="0">
              <a:latin typeface="Calibri" panose="020F0502020204030204" pitchFamily="34" charset="0"/>
            </a:endParaRPr>
          </a:p>
        </p:txBody>
      </p:sp>
      <p:pic>
        <p:nvPicPr>
          <p:cNvPr id="90114" name="Picture 2" descr="Image result for primary market rese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4769400"/>
            <a:ext cx="2952328"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120361"/>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8712968" cy="5262979"/>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Self </a:t>
            </a:r>
            <a:r>
              <a:rPr lang="en-US" sz="2100" b="1" dirty="0">
                <a:solidFill>
                  <a:srgbClr val="C00000"/>
                </a:solidFill>
              </a:rPr>
              <a:t>completion questionnaires </a:t>
            </a:r>
          </a:p>
          <a:p>
            <a:pPr marL="342900" indent="-342900">
              <a:buClr>
                <a:schemeClr val="accent6">
                  <a:lumMod val="75000"/>
                </a:schemeClr>
              </a:buClr>
              <a:buSzPct val="80000"/>
              <a:buFont typeface="Arial" panose="020B0604020202020204" pitchFamily="34" charset="0"/>
              <a:buChar char="►"/>
            </a:pPr>
            <a:r>
              <a:rPr lang="en-US" sz="2100" dirty="0" smtClean="0"/>
              <a:t>This </a:t>
            </a:r>
            <a:r>
              <a:rPr lang="en-US" sz="2100" dirty="0"/>
              <a:t>is one of the most common of approaches to market research used by visitor services providers on a regular basis. Customers feel more comfortable with a self-completion questionnaire as they do not feel that their responses will be instantly </a:t>
            </a:r>
            <a:r>
              <a:rPr lang="en-US" sz="2100" dirty="0" err="1"/>
              <a:t>scrutinised</a:t>
            </a:r>
            <a:r>
              <a:rPr lang="en-US" sz="2100" dirty="0"/>
              <a:t> or judged.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Respondents </a:t>
            </a:r>
            <a:r>
              <a:rPr lang="en-US" sz="2100" dirty="0"/>
              <a:t>feel that they are under less pressure if the questionnaire is completed in one’s own time and at one’s own pace</a:t>
            </a:r>
            <a:r>
              <a:rPr lang="en-US" sz="2100" dirty="0" smtClean="0"/>
              <a:t>.</a:t>
            </a:r>
          </a:p>
          <a:p>
            <a:pPr>
              <a:buClr>
                <a:schemeClr val="accent6">
                  <a:lumMod val="75000"/>
                </a:schemeClr>
              </a:buClr>
              <a:buSzPct val="80000"/>
            </a:pPr>
            <a:r>
              <a:rPr lang="en-US" sz="2100" b="1" dirty="0">
                <a:solidFill>
                  <a:srgbClr val="C00000"/>
                </a:solidFill>
              </a:rPr>
              <a:t>Telephone surveys</a:t>
            </a:r>
          </a:p>
          <a:p>
            <a:pPr marL="342900" indent="-342900">
              <a:buClr>
                <a:schemeClr val="accent6">
                  <a:lumMod val="75000"/>
                </a:schemeClr>
              </a:buClr>
              <a:buSzPct val="80000"/>
              <a:buFont typeface="Arial" panose="020B0604020202020204" pitchFamily="34" charset="0"/>
              <a:buChar char="►"/>
            </a:pPr>
            <a:r>
              <a:rPr lang="en-US" sz="2100" dirty="0"/>
              <a:t>This is a quick and convenient way of conducting a short survey. It requires cold-calling i.e. contacting an unknown respondent based on a database of contact details. </a:t>
            </a:r>
            <a:r>
              <a:rPr lang="en-US" sz="2100" dirty="0" smtClean="0"/>
              <a:t/>
            </a:r>
            <a:br>
              <a:rPr lang="en-US" sz="2100" dirty="0" smtClean="0"/>
            </a:br>
            <a:r>
              <a:rPr lang="en-US" sz="2100" dirty="0" smtClean="0"/>
              <a:t>The </a:t>
            </a:r>
            <a:r>
              <a:rPr lang="en-US" sz="2100" dirty="0"/>
              <a:t>response rate is </a:t>
            </a:r>
            <a:r>
              <a:rPr lang="en-US" sz="2100" dirty="0" smtClean="0"/>
              <a:t/>
            </a:r>
            <a:br>
              <a:rPr lang="en-US" sz="2100" dirty="0" smtClean="0"/>
            </a:br>
            <a:r>
              <a:rPr lang="en-US" sz="2100" dirty="0" smtClean="0"/>
              <a:t>reasonably </a:t>
            </a:r>
            <a:r>
              <a:rPr lang="en-US" sz="2100" dirty="0"/>
              <a:t>high for this </a:t>
            </a:r>
            <a:r>
              <a:rPr lang="en-US" sz="2100" dirty="0" smtClean="0"/>
              <a:t/>
            </a:r>
            <a:br>
              <a:rPr lang="en-US" sz="2100" dirty="0" smtClean="0"/>
            </a:br>
            <a:r>
              <a:rPr lang="en-US" sz="2100" dirty="0" smtClean="0"/>
              <a:t>method</a:t>
            </a:r>
            <a:r>
              <a:rPr lang="en-US" sz="2100" dirty="0"/>
              <a:t>; however, it is costly, </a:t>
            </a:r>
            <a:r>
              <a:rPr lang="en-US" sz="2100" dirty="0" smtClean="0"/>
              <a:t/>
            </a:r>
            <a:br>
              <a:rPr lang="en-US" sz="2100" dirty="0" smtClean="0"/>
            </a:br>
            <a:r>
              <a:rPr lang="en-US" sz="2100" dirty="0" smtClean="0"/>
              <a:t>time </a:t>
            </a:r>
            <a:r>
              <a:rPr lang="en-US" sz="2100" dirty="0"/>
              <a:t>consuming and open to </a:t>
            </a:r>
            <a:r>
              <a:rPr lang="en-US" sz="2100" dirty="0" smtClean="0"/>
              <a:t/>
            </a:r>
            <a:br>
              <a:rPr lang="en-US" sz="2100" dirty="0" smtClean="0"/>
            </a:br>
            <a:r>
              <a:rPr lang="en-US" sz="2100" dirty="0" smtClean="0"/>
              <a:t>interviewer’s </a:t>
            </a:r>
            <a:r>
              <a:rPr lang="en-US" sz="2100" dirty="0"/>
              <a:t>bias.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235</a:t>
            </a:r>
            <a:endParaRPr lang="en-GB" sz="1400" b="1" dirty="0">
              <a:latin typeface="Calibri" panose="020F0502020204030204" pitchFamily="34" charset="0"/>
            </a:endParaRPr>
          </a:p>
        </p:txBody>
      </p:sp>
      <p:pic>
        <p:nvPicPr>
          <p:cNvPr id="91140"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355976" y="4489897"/>
            <a:ext cx="4536504" cy="2179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41305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5184576" cy="5632311"/>
          </a:xfrm>
          <a:prstGeom prst="rect">
            <a:avLst/>
          </a:prstGeom>
        </p:spPr>
        <p:txBody>
          <a:bodyPr wrap="square">
            <a:spAutoFit/>
          </a:bodyPr>
          <a:lstStyle/>
          <a:p>
            <a:pPr>
              <a:buClr>
                <a:schemeClr val="accent6">
                  <a:lumMod val="75000"/>
                </a:schemeClr>
              </a:buClr>
              <a:buSzPct val="80000"/>
            </a:pPr>
            <a:r>
              <a:rPr lang="en-US" sz="2400" b="1" dirty="0" smtClean="0">
                <a:solidFill>
                  <a:srgbClr val="C00000"/>
                </a:solidFill>
              </a:rPr>
              <a:t>Interviews</a:t>
            </a:r>
            <a:endParaRPr lang="en-US" sz="24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400" dirty="0"/>
              <a:t>A personal interview involves a researcher talking to individual visitors to find out about customer preferences or buying behaviour.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These </a:t>
            </a:r>
            <a:r>
              <a:rPr lang="en-US" sz="2400" dirty="0"/>
              <a:t>may be carried out at the tourist information centre or elsewhere. </a:t>
            </a:r>
            <a:endParaRPr lang="en-US" sz="2400" dirty="0" smtClean="0"/>
          </a:p>
          <a:p>
            <a:pPr marL="342900" indent="-342900">
              <a:buClr>
                <a:schemeClr val="accent6">
                  <a:lumMod val="75000"/>
                </a:schemeClr>
              </a:buClr>
              <a:buSzPct val="80000"/>
              <a:buFont typeface="Arial" panose="020B0604020202020204" pitchFamily="34" charset="0"/>
              <a:buChar char="►"/>
            </a:pPr>
            <a:r>
              <a:rPr lang="en-US" sz="2400" dirty="0" smtClean="0"/>
              <a:t>Most </a:t>
            </a:r>
            <a:r>
              <a:rPr lang="en-US" sz="2400" dirty="0"/>
              <a:t>interviews are short and tend to rely on closed questions. The interviewer can assist the respondents by clarifying any misunderstood questions. </a:t>
            </a:r>
            <a:r>
              <a:rPr lang="en-US" sz="2400" dirty="0" smtClean="0"/>
              <a:t>This </a:t>
            </a:r>
            <a:r>
              <a:rPr lang="en-US" sz="2400" dirty="0"/>
              <a:t>could however lead to unintentional bias.</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236</a:t>
            </a:r>
            <a:endParaRPr lang="en-GB" sz="1400" b="1" dirty="0">
              <a:latin typeface="Calibri" panose="020F0502020204030204" pitchFamily="34" charset="0"/>
            </a:endParaRPr>
          </a:p>
        </p:txBody>
      </p:sp>
      <p:pic>
        <p:nvPicPr>
          <p:cNvPr id="92162" name="Picture 2" descr="Image result for market research intervi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1133623"/>
            <a:ext cx="3515122" cy="1972773"/>
          </a:xfrm>
          <a:prstGeom prst="rect">
            <a:avLst/>
          </a:prstGeom>
          <a:noFill/>
          <a:extLst>
            <a:ext uri="{909E8E84-426E-40DD-AFC4-6F175D3DCCD1}">
              <a14:hiddenFill xmlns:a14="http://schemas.microsoft.com/office/drawing/2010/main">
                <a:solidFill>
                  <a:srgbClr val="FFFFFF"/>
                </a:solidFill>
              </a14:hiddenFill>
            </a:ext>
          </a:extLst>
        </p:spPr>
      </p:pic>
      <p:pic>
        <p:nvPicPr>
          <p:cNvPr id="92164" name="Picture 4" descr="Image result for market research intervi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088" y="3187582"/>
            <a:ext cx="3515122" cy="1957158"/>
          </a:xfrm>
          <a:prstGeom prst="rect">
            <a:avLst/>
          </a:prstGeom>
          <a:noFill/>
          <a:extLst>
            <a:ext uri="{909E8E84-426E-40DD-AFC4-6F175D3DCCD1}">
              <a14:hiddenFill xmlns:a14="http://schemas.microsoft.com/office/drawing/2010/main">
                <a:solidFill>
                  <a:srgbClr val="FFFFFF"/>
                </a:solidFill>
              </a14:hiddenFill>
            </a:ext>
          </a:extLst>
        </p:spPr>
      </p:pic>
      <p:pic>
        <p:nvPicPr>
          <p:cNvPr id="92166" name="Picture 6" descr="Image result for market research interview"/>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364088" y="5225926"/>
            <a:ext cx="3509442" cy="1371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067465"/>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8712968" cy="4939814"/>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Secondary </a:t>
            </a:r>
            <a:r>
              <a:rPr lang="en-US" sz="2100" b="1" dirty="0">
                <a:solidFill>
                  <a:srgbClr val="C00000"/>
                </a:solidFill>
              </a:rPr>
              <a:t>marketing research techniques</a:t>
            </a:r>
          </a:p>
          <a:p>
            <a:pPr marL="342900" indent="-342900">
              <a:buClr>
                <a:schemeClr val="accent6">
                  <a:lumMod val="75000"/>
                </a:schemeClr>
              </a:buClr>
              <a:buSzPct val="80000"/>
              <a:buFont typeface="Arial" panose="020B0604020202020204" pitchFamily="34" charset="0"/>
              <a:buChar char="►"/>
            </a:pPr>
            <a:r>
              <a:rPr lang="en-US" sz="2100" dirty="0"/>
              <a:t>This is the use of information that already exists and is available. </a:t>
            </a:r>
            <a:r>
              <a:rPr lang="en-US" sz="2100" dirty="0" smtClean="0"/>
              <a:t>This type </a:t>
            </a:r>
            <a:r>
              <a:rPr lang="en-US" sz="2100" dirty="0"/>
              <a:t>of research is also known as desk research due to the fact that the researcher can be office based for the duration of the research exercise.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This </a:t>
            </a:r>
            <a:r>
              <a:rPr lang="en-US" sz="2100" dirty="0"/>
              <a:t>may be an expensive way of gathering information as many reports, such as Mintel, require an online membership. The data has not been collected for the specific purpose of this research exercise so the information may be out of date, unreliable and/or irrelevant.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Secondary </a:t>
            </a:r>
            <a:r>
              <a:rPr lang="en-US" sz="2100" dirty="0"/>
              <a:t>data may be </a:t>
            </a:r>
            <a:r>
              <a:rPr lang="en-US" sz="2100" dirty="0" smtClean="0"/>
              <a:t/>
            </a:r>
            <a:br>
              <a:rPr lang="en-US" sz="2100" dirty="0" smtClean="0"/>
            </a:br>
            <a:r>
              <a:rPr lang="en-US" sz="2100" dirty="0" smtClean="0"/>
              <a:t>from </a:t>
            </a:r>
            <a:r>
              <a:rPr lang="en-US" sz="2100" dirty="0"/>
              <a:t>internal sources as </a:t>
            </a:r>
            <a:r>
              <a:rPr lang="en-US" sz="2100" dirty="0" smtClean="0"/>
              <a:t/>
            </a:r>
            <a:br>
              <a:rPr lang="en-US" sz="2100" dirty="0" smtClean="0"/>
            </a:br>
            <a:r>
              <a:rPr lang="en-US" sz="2100" dirty="0" smtClean="0"/>
              <a:t>well</a:t>
            </a:r>
            <a:r>
              <a:rPr lang="en-US" sz="2100" dirty="0"/>
              <a:t>, such as drawn from the </a:t>
            </a:r>
            <a:r>
              <a:rPr lang="en-US" sz="2100" dirty="0" smtClean="0"/>
              <a:t/>
            </a:r>
            <a:br>
              <a:rPr lang="en-US" sz="2100" dirty="0" smtClean="0"/>
            </a:br>
            <a:r>
              <a:rPr lang="en-US" sz="2100" dirty="0" smtClean="0"/>
              <a:t>records </a:t>
            </a:r>
            <a:r>
              <a:rPr lang="en-US" sz="2100" dirty="0"/>
              <a:t>of the provider, or </a:t>
            </a:r>
            <a:r>
              <a:rPr lang="en-US" sz="2100" dirty="0" smtClean="0"/>
              <a:t/>
            </a:r>
            <a:br>
              <a:rPr lang="en-US" sz="2100" dirty="0" smtClean="0"/>
            </a:br>
            <a:r>
              <a:rPr lang="en-US" sz="2100" dirty="0" smtClean="0"/>
              <a:t>from </a:t>
            </a:r>
            <a:r>
              <a:rPr lang="en-US" sz="2100" dirty="0"/>
              <a:t>external sources of </a:t>
            </a:r>
            <a:r>
              <a:rPr lang="en-US" sz="2100" dirty="0" smtClean="0"/>
              <a:t/>
            </a:r>
            <a:br>
              <a:rPr lang="en-US" sz="2100" dirty="0" smtClean="0"/>
            </a:br>
            <a:r>
              <a:rPr lang="en-US" sz="2100" dirty="0" smtClean="0"/>
              <a:t>published </a:t>
            </a:r>
            <a:r>
              <a:rPr lang="en-US" sz="2100" dirty="0"/>
              <a:t>material.</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236</a:t>
            </a:r>
            <a:endParaRPr lang="en-GB" sz="1400" b="1" dirty="0">
              <a:latin typeface="Calibri" panose="020F0502020204030204" pitchFamily="34" charset="0"/>
            </a:endParaRPr>
          </a:p>
        </p:txBody>
      </p:sp>
      <p:pic>
        <p:nvPicPr>
          <p:cNvPr id="93186" name="Picture 2" descr="Image result for Secondary marketing research techniqu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019922" y="4204096"/>
            <a:ext cx="4872558" cy="246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75481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4536504" cy="5509200"/>
          </a:xfrm>
          <a:prstGeom prst="rect">
            <a:avLst/>
          </a:prstGeom>
        </p:spPr>
        <p:txBody>
          <a:bodyPr wrap="square">
            <a:spAutoFit/>
          </a:bodyPr>
          <a:lstStyle/>
          <a:p>
            <a:pPr>
              <a:buClr>
                <a:schemeClr val="accent6">
                  <a:lumMod val="75000"/>
                </a:schemeClr>
              </a:buClr>
              <a:buSzPct val="80000"/>
            </a:pPr>
            <a:r>
              <a:rPr lang="en-US" sz="2200" b="1" dirty="0" smtClean="0">
                <a:solidFill>
                  <a:srgbClr val="C00000"/>
                </a:solidFill>
              </a:rPr>
              <a:t>Use </a:t>
            </a:r>
            <a:r>
              <a:rPr lang="en-US" sz="2200" b="1" dirty="0">
                <a:solidFill>
                  <a:srgbClr val="C00000"/>
                </a:solidFill>
              </a:rPr>
              <a:t>of visitor surveys</a:t>
            </a:r>
          </a:p>
          <a:p>
            <a:pPr marL="342900" indent="-342900">
              <a:buClr>
                <a:schemeClr val="accent6">
                  <a:lumMod val="75000"/>
                </a:schemeClr>
              </a:buClr>
              <a:buSzPct val="80000"/>
              <a:buFont typeface="Arial" panose="020B0604020202020204" pitchFamily="34" charset="0"/>
              <a:buChar char="►"/>
            </a:pPr>
            <a:r>
              <a:rPr lang="en-US" sz="2200" dirty="0"/>
              <a:t>Many tourism authorities and tourist boards conduct research on a regular basis, the results of which are uploaded onto the Internet. In this way, it is possible for one organisation to access each other’s data.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An </a:t>
            </a:r>
            <a:r>
              <a:rPr lang="en-US" sz="2200" dirty="0"/>
              <a:t>example of this is provided in Fig. </a:t>
            </a:r>
            <a:r>
              <a:rPr lang="en-US" sz="2200" b="1" dirty="0"/>
              <a:t>6.4</a:t>
            </a:r>
            <a:r>
              <a:rPr lang="en-US" sz="2200" dirty="0"/>
              <a:t>, which are the findings from the National Visitor Survey, conducted by Tourism New South Wales in Australia. These types of sources are available free of charge across the Internet.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236</a:t>
            </a:r>
            <a:endParaRPr lang="en-GB" sz="1400" b="1" dirty="0">
              <a:latin typeface="Calibri" panose="020F0502020204030204" pitchFamily="34" charset="0"/>
            </a:endParaRPr>
          </a:p>
        </p:txBody>
      </p:sp>
      <p:sp>
        <p:nvSpPr>
          <p:cNvPr id="6" name="Rectangle 5"/>
          <p:cNvSpPr/>
          <p:nvPr/>
        </p:nvSpPr>
        <p:spPr>
          <a:xfrm>
            <a:off x="4912758" y="6238473"/>
            <a:ext cx="3979722" cy="43088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6.4 </a:t>
            </a:r>
            <a:r>
              <a:rPr lang="en-US" sz="2200" dirty="0" smtClean="0"/>
              <a:t>– Visitor Survey</a:t>
            </a:r>
            <a:endParaRPr lang="en-US" sz="2200"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12758" y="1124743"/>
            <a:ext cx="3979722" cy="5113729"/>
          </a:xfrm>
          <a:prstGeom prst="rect">
            <a:avLst/>
          </a:prstGeom>
        </p:spPr>
      </p:pic>
    </p:spTree>
    <p:extLst>
      <p:ext uri="{BB962C8B-B14F-4D97-AF65-F5344CB8AC3E}">
        <p14:creationId xmlns:p14="http://schemas.microsoft.com/office/powerpoint/2010/main" val="90506684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34" name="Rectangle 33"/>
          <p:cNvSpPr/>
          <p:nvPr/>
        </p:nvSpPr>
        <p:spPr>
          <a:xfrm>
            <a:off x="179512" y="1114573"/>
            <a:ext cx="5184576" cy="5509200"/>
          </a:xfrm>
          <a:prstGeom prst="rect">
            <a:avLst/>
          </a:prstGeom>
        </p:spPr>
        <p:txBody>
          <a:bodyPr wrap="square">
            <a:spAutoFit/>
          </a:bodyPr>
          <a:lstStyle/>
          <a:p>
            <a:pPr>
              <a:buClr>
                <a:schemeClr val="accent6">
                  <a:lumMod val="75000"/>
                </a:schemeClr>
              </a:buClr>
              <a:buSzPct val="80000"/>
            </a:pPr>
            <a:r>
              <a:rPr lang="en-US" sz="2200" b="1" dirty="0" smtClean="0">
                <a:solidFill>
                  <a:srgbClr val="C00000"/>
                </a:solidFill>
              </a:rPr>
              <a:t>Local</a:t>
            </a:r>
            <a:r>
              <a:rPr lang="en-US" sz="2200" b="1" dirty="0">
                <a:solidFill>
                  <a:srgbClr val="C00000"/>
                </a:solidFill>
              </a:rPr>
              <a:t>, regional and national research</a:t>
            </a:r>
          </a:p>
          <a:p>
            <a:pPr marL="342900" indent="-342900">
              <a:buClr>
                <a:schemeClr val="accent6">
                  <a:lumMod val="75000"/>
                </a:schemeClr>
              </a:buClr>
              <a:buSzPct val="80000"/>
              <a:buFont typeface="Arial" panose="020B0604020202020204" pitchFamily="34" charset="0"/>
              <a:buChar char="►"/>
            </a:pPr>
            <a:r>
              <a:rPr lang="en-US" sz="2200" dirty="0"/>
              <a:t>Similarly, there is always a wide range of information available at a local, regional or national level.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Many </a:t>
            </a:r>
            <a:r>
              <a:rPr lang="en-US" sz="2200" dirty="0"/>
              <a:t>tourist boards use their websites to </a:t>
            </a:r>
            <a:r>
              <a:rPr lang="en-US" sz="2200" dirty="0" err="1"/>
              <a:t>publicise</a:t>
            </a:r>
            <a:r>
              <a:rPr lang="en-US" sz="2200" dirty="0"/>
              <a:t> statistical information about tourism volumes and values which becomes accessible by other organisations for use in their own research exercises.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Examples </a:t>
            </a:r>
            <a:r>
              <a:rPr lang="en-US" sz="2200" dirty="0"/>
              <a:t>include inbound tourism data, including length of stay and average visitor spend etc. An example of visitor arrival data for Brunei Darussalam is provided in </a:t>
            </a:r>
            <a:r>
              <a:rPr lang="en-US" sz="2200" b="1" dirty="0"/>
              <a:t>Fig. 6.5.</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237</a:t>
            </a:r>
            <a:endParaRPr lang="en-GB" sz="1400" b="1" dirty="0">
              <a:latin typeface="Calibri" panose="020F0502020204030204" pitchFamily="34" charset="0"/>
            </a:endParaRPr>
          </a:p>
        </p:txBody>
      </p:sp>
      <p:pic>
        <p:nvPicPr>
          <p:cNvPr id="94212" name="Picture 4" descr="Image result for brunei airpor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364088" y="1135533"/>
            <a:ext cx="3528392" cy="1717403"/>
          </a:xfrm>
          <a:prstGeom prst="rect">
            <a:avLst/>
          </a:prstGeom>
          <a:noFill/>
          <a:extLst>
            <a:ext uri="{909E8E84-426E-40DD-AFC4-6F175D3DCCD1}">
              <a14:hiddenFill xmlns:a14="http://schemas.microsoft.com/office/drawing/2010/main">
                <a:solidFill>
                  <a:srgbClr val="FFFFFF"/>
                </a:solidFill>
              </a14:hiddenFill>
            </a:ext>
          </a:extLst>
        </p:spPr>
      </p:pic>
      <p:pic>
        <p:nvPicPr>
          <p:cNvPr id="94214"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088" y="2924944"/>
            <a:ext cx="3528392" cy="2075131"/>
          </a:xfrm>
          <a:prstGeom prst="rect">
            <a:avLst/>
          </a:prstGeom>
          <a:noFill/>
          <a:extLst>
            <a:ext uri="{909E8E84-426E-40DD-AFC4-6F175D3DCCD1}">
              <a14:hiddenFill xmlns:a14="http://schemas.microsoft.com/office/drawing/2010/main">
                <a:solidFill>
                  <a:srgbClr val="FFFFFF"/>
                </a:solidFill>
              </a14:hiddenFill>
            </a:ext>
          </a:extLst>
        </p:spPr>
      </p:pic>
      <p:pic>
        <p:nvPicPr>
          <p:cNvPr id="97282" name="Picture 2" descr="Image result for brunei tourism statistic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4089" y="5072083"/>
            <a:ext cx="3528392" cy="1551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085612"/>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2800" dirty="0" smtClean="0">
                <a:solidFill>
                  <a:srgbClr val="C00000"/>
                </a:solidFill>
              </a:rPr>
              <a:t>6.3 </a:t>
            </a:r>
            <a:r>
              <a:rPr lang="en-US" sz="2800" dirty="0">
                <a:solidFill>
                  <a:srgbClr val="C00000"/>
                </a:solidFill>
              </a:rPr>
              <a:t>- Basic </a:t>
            </a:r>
            <a:r>
              <a:rPr lang="en-US" sz="2800" dirty="0" smtClean="0">
                <a:solidFill>
                  <a:srgbClr val="C00000"/>
                </a:solidFill>
              </a:rPr>
              <a:t>Principles </a:t>
            </a:r>
            <a:r>
              <a:rPr lang="en-US" sz="2800" dirty="0">
                <a:solidFill>
                  <a:srgbClr val="C00000"/>
                </a:solidFill>
              </a:rPr>
              <a:t>of </a:t>
            </a:r>
            <a:r>
              <a:rPr lang="en-US" sz="2800" dirty="0" smtClean="0">
                <a:solidFill>
                  <a:srgbClr val="C00000"/>
                </a:solidFill>
              </a:rPr>
              <a:t>Marketing </a:t>
            </a:r>
            <a:r>
              <a:rPr lang="en-US" sz="2800" dirty="0">
                <a:solidFill>
                  <a:srgbClr val="C00000"/>
                </a:solidFill>
              </a:rPr>
              <a:t>and </a:t>
            </a:r>
            <a:r>
              <a:rPr lang="en-US" sz="2800" dirty="0" smtClean="0">
                <a:solidFill>
                  <a:srgbClr val="C00000"/>
                </a:solidFill>
              </a:rPr>
              <a:t>Promotion</a:t>
            </a:r>
            <a:endParaRPr lang="en-US" sz="28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237</a:t>
            </a:r>
            <a:endParaRPr lang="en-GB" sz="1400" b="1" dirty="0">
              <a:latin typeface="Calibri" panose="020F0502020204030204" pitchFamily="34" charset="0"/>
            </a:endParaRPr>
          </a:p>
        </p:txBody>
      </p:sp>
      <p:sp>
        <p:nvSpPr>
          <p:cNvPr id="6" name="Rectangle 5"/>
          <p:cNvSpPr/>
          <p:nvPr/>
        </p:nvSpPr>
        <p:spPr>
          <a:xfrm>
            <a:off x="179512" y="6238473"/>
            <a:ext cx="5256584" cy="430887"/>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6.5 </a:t>
            </a:r>
            <a:r>
              <a:rPr lang="en-US" sz="2200" dirty="0" smtClean="0"/>
              <a:t>– </a:t>
            </a:r>
            <a:r>
              <a:rPr lang="en-US" sz="2200" dirty="0"/>
              <a:t>Monthly total tourist arrival</a:t>
            </a:r>
          </a:p>
        </p:txBody>
      </p:sp>
      <p:sp>
        <p:nvSpPr>
          <p:cNvPr id="4" name="Rectangle 3"/>
          <p:cNvSpPr/>
          <p:nvPr/>
        </p:nvSpPr>
        <p:spPr>
          <a:xfrm>
            <a:off x="395536" y="5795972"/>
            <a:ext cx="8496944" cy="369332"/>
          </a:xfrm>
          <a:prstGeom prst="rect">
            <a:avLst/>
          </a:prstGeom>
        </p:spPr>
        <p:txBody>
          <a:bodyPr wrap="square">
            <a:spAutoFit/>
          </a:bodyPr>
          <a:lstStyle/>
          <a:p>
            <a:r>
              <a:rPr lang="en-US" dirty="0" smtClean="0"/>
              <a:t>Source:</a:t>
            </a:r>
            <a:r>
              <a:rPr lang="en-US" dirty="0" smtClean="0">
                <a:hlinkClick r:id="rId4"/>
              </a:rPr>
              <a:t> http</a:t>
            </a:r>
            <a:r>
              <a:rPr lang="en-US" dirty="0">
                <a:hlinkClick r:id="rId4"/>
              </a:rPr>
              <a:t>://</a:t>
            </a:r>
            <a:r>
              <a:rPr lang="en-US" dirty="0" smtClean="0">
                <a:hlinkClick r:id="rId4"/>
              </a:rPr>
              <a:t>www.bruneidesi.com/Countreyoutline.aspx?album=history</a:t>
            </a:r>
            <a:r>
              <a:rPr lang="en-US" dirty="0" smtClean="0"/>
              <a:t> </a:t>
            </a:r>
            <a:endParaRPr lang="en-US" dirty="0"/>
          </a:p>
        </p:txBody>
      </p:sp>
      <p:pic>
        <p:nvPicPr>
          <p:cNvPr id="96258" name="Picture 2" descr="http://www.bruneidesi.com/images/his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73084" y="4284712"/>
            <a:ext cx="8719396" cy="14121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bruneidesi.com/images/his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2627784" y="1124744"/>
            <a:ext cx="3888437" cy="6480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www.bruneidesi.com/images/his2.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73084" y="1916832"/>
            <a:ext cx="8719396" cy="2367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219822"/>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34" name="Rectangle 33"/>
          <p:cNvSpPr/>
          <p:nvPr/>
        </p:nvSpPr>
        <p:spPr>
          <a:xfrm>
            <a:off x="179511" y="1114573"/>
            <a:ext cx="8717309" cy="5509200"/>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2200" b="1" dirty="0" smtClean="0">
                <a:solidFill>
                  <a:srgbClr val="C00000"/>
                </a:solidFill>
              </a:rPr>
              <a:t>Describe </a:t>
            </a:r>
            <a:r>
              <a:rPr lang="en-US" sz="2200" b="1" dirty="0">
                <a:solidFill>
                  <a:srgbClr val="C00000"/>
                </a:solidFill>
              </a:rPr>
              <a:t>and explain the composition of the marketing mix</a:t>
            </a:r>
          </a:p>
          <a:p>
            <a:pPr marL="342900" indent="-342900">
              <a:buClr>
                <a:schemeClr val="accent6">
                  <a:lumMod val="75000"/>
                </a:schemeClr>
              </a:buClr>
              <a:buSzPct val="80000"/>
              <a:buFont typeface="Arial" panose="020B0604020202020204" pitchFamily="34" charset="0"/>
              <a:buChar char="►"/>
            </a:pPr>
            <a:r>
              <a:rPr lang="en-US" sz="2200" dirty="0"/>
              <a:t>The marketing mix provides an excellent framework for developing a marketing plan. Marketing mix is made up of a number of components: the product, the price, the place and the promotion. </a:t>
            </a:r>
            <a:endParaRPr lang="en-US" sz="2200" dirty="0" smtClean="0"/>
          </a:p>
          <a:p>
            <a:pPr marL="342900" indent="-342900">
              <a:buClr>
                <a:schemeClr val="accent6">
                  <a:lumMod val="75000"/>
                </a:schemeClr>
              </a:buClr>
              <a:buSzPct val="80000"/>
              <a:buFont typeface="Arial" panose="020B0604020202020204" pitchFamily="34" charset="0"/>
              <a:buChar char="►"/>
            </a:pPr>
            <a:r>
              <a:rPr lang="en-US" sz="2200" dirty="0" smtClean="0"/>
              <a:t>Visitor </a:t>
            </a:r>
            <a:r>
              <a:rPr lang="en-US" sz="2200" dirty="0"/>
              <a:t>services providers must </a:t>
            </a:r>
            <a:r>
              <a:rPr lang="en-US" sz="2200" dirty="0" smtClean="0"/>
              <a:t/>
            </a:r>
            <a:br>
              <a:rPr lang="en-US" sz="2200" dirty="0" smtClean="0"/>
            </a:br>
            <a:r>
              <a:rPr lang="en-US" sz="2200" dirty="0" smtClean="0"/>
              <a:t>allocate </a:t>
            </a:r>
            <a:r>
              <a:rPr lang="en-US" sz="2200" dirty="0"/>
              <a:t>resources across these </a:t>
            </a:r>
            <a:r>
              <a:rPr lang="en-US" sz="2200" dirty="0" smtClean="0"/>
              <a:t/>
            </a:r>
            <a:br>
              <a:rPr lang="en-US" sz="2200" dirty="0" smtClean="0"/>
            </a:br>
            <a:r>
              <a:rPr lang="en-US" sz="2200" dirty="0" smtClean="0"/>
              <a:t>four </a:t>
            </a:r>
            <a:r>
              <a:rPr lang="en-US" sz="2200" dirty="0"/>
              <a:t>components, and must </a:t>
            </a:r>
            <a:r>
              <a:rPr lang="en-US" sz="2200" dirty="0" smtClean="0"/>
              <a:t/>
            </a:r>
            <a:br>
              <a:rPr lang="en-US" sz="2200" dirty="0" smtClean="0"/>
            </a:br>
            <a:r>
              <a:rPr lang="en-US" sz="2200" dirty="0" smtClean="0"/>
              <a:t>monitor </a:t>
            </a:r>
            <a:r>
              <a:rPr lang="en-US" sz="2200" dirty="0"/>
              <a:t>and review the interplay </a:t>
            </a:r>
            <a:r>
              <a:rPr lang="en-US" sz="2200" dirty="0" smtClean="0"/>
              <a:t/>
            </a:r>
            <a:br>
              <a:rPr lang="en-US" sz="2200" dirty="0" smtClean="0"/>
            </a:br>
            <a:r>
              <a:rPr lang="en-US" sz="2200" dirty="0" smtClean="0"/>
              <a:t>between </a:t>
            </a:r>
            <a:r>
              <a:rPr lang="en-US" sz="2200" dirty="0"/>
              <a:t>these components </a:t>
            </a:r>
            <a:r>
              <a:rPr lang="en-US" sz="2200" dirty="0" smtClean="0"/>
              <a:t>on </a:t>
            </a:r>
            <a:br>
              <a:rPr lang="en-US" sz="2200" dirty="0" smtClean="0"/>
            </a:br>
            <a:r>
              <a:rPr lang="en-US" sz="2200" dirty="0" smtClean="0"/>
              <a:t>a </a:t>
            </a:r>
            <a:r>
              <a:rPr lang="en-US" sz="2200" dirty="0"/>
              <a:t>regular basis to ensure that the </a:t>
            </a:r>
            <a:r>
              <a:rPr lang="en-US" sz="2200" dirty="0" smtClean="0"/>
              <a:t/>
            </a:r>
            <a:br>
              <a:rPr lang="en-US" sz="2200" dirty="0" smtClean="0"/>
            </a:br>
            <a:r>
              <a:rPr lang="en-US" sz="2200" dirty="0" smtClean="0"/>
              <a:t>marketing </a:t>
            </a:r>
            <a:r>
              <a:rPr lang="en-US" sz="2200" dirty="0"/>
              <a:t>mix remains effective.</a:t>
            </a:r>
          </a:p>
          <a:p>
            <a:pPr marL="342900" indent="-342900">
              <a:buClr>
                <a:schemeClr val="accent6">
                  <a:lumMod val="75000"/>
                </a:schemeClr>
              </a:buClr>
              <a:buSzPct val="80000"/>
              <a:buFont typeface="Arial" panose="020B0604020202020204" pitchFamily="34" charset="0"/>
              <a:buChar char="►"/>
            </a:pPr>
            <a:r>
              <a:rPr lang="en-US" sz="2200" dirty="0"/>
              <a:t>There is a full explanation of the </a:t>
            </a:r>
            <a:r>
              <a:rPr lang="en-US" sz="2200" dirty="0" smtClean="0"/>
              <a:t/>
            </a:r>
            <a:br>
              <a:rPr lang="en-US" sz="2200" dirty="0" smtClean="0"/>
            </a:br>
            <a:r>
              <a:rPr lang="en-US" sz="2200" dirty="0" smtClean="0"/>
              <a:t>marketing </a:t>
            </a:r>
            <a:r>
              <a:rPr lang="en-US" sz="2200" dirty="0"/>
              <a:t>mix and each </a:t>
            </a:r>
            <a:r>
              <a:rPr lang="en-US" sz="2200" dirty="0" smtClean="0"/>
              <a:t>of the </a:t>
            </a:r>
            <a:br>
              <a:rPr lang="en-US" sz="2200" dirty="0" smtClean="0"/>
            </a:br>
            <a:r>
              <a:rPr lang="en-US" sz="2200" dirty="0" smtClean="0"/>
              <a:t>four </a:t>
            </a:r>
            <a:r>
              <a:rPr lang="en-US" sz="2200" dirty="0"/>
              <a:t>components in unit 5, for </a:t>
            </a:r>
            <a:r>
              <a:rPr lang="en-US" sz="2200" dirty="0" smtClean="0"/>
              <a:t/>
            </a:r>
            <a:br>
              <a:rPr lang="en-US" sz="2200" dirty="0" smtClean="0"/>
            </a:br>
            <a:r>
              <a:rPr lang="en-US" sz="2200" dirty="0" smtClean="0"/>
              <a:t>reference </a:t>
            </a:r>
            <a:r>
              <a:rPr lang="en-US" sz="2200" dirty="0"/>
              <a:t>purposes.</a:t>
            </a:r>
            <a:endParaRPr lang="en-US" sz="2200" b="1"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237</a:t>
            </a:r>
            <a:endParaRPr lang="en-GB" sz="1400" b="1" dirty="0">
              <a:latin typeface="Calibri" panose="020F0502020204030204" pitchFamily="34" charset="0"/>
            </a:endParaRPr>
          </a:p>
        </p:txBody>
      </p:sp>
      <p:pic>
        <p:nvPicPr>
          <p:cNvPr id="94218" name="Picture 10" descr="Image result for travel and tourism marketing mi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3540" y="2564904"/>
            <a:ext cx="4113282" cy="4066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299079"/>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34" name="Rectangle 33"/>
          <p:cNvSpPr/>
          <p:nvPr/>
        </p:nvSpPr>
        <p:spPr>
          <a:xfrm>
            <a:off x="179511" y="1114573"/>
            <a:ext cx="6120681" cy="5586145"/>
          </a:xfrm>
          <a:prstGeom prst="rect">
            <a:avLst/>
          </a:prstGeom>
        </p:spPr>
        <p:txBody>
          <a:bodyPr wrap="square">
            <a:spAutoFit/>
          </a:bodyPr>
          <a:lstStyle/>
          <a:p>
            <a:pPr>
              <a:buClr>
                <a:schemeClr val="accent6">
                  <a:lumMod val="75000"/>
                </a:schemeClr>
              </a:buClr>
              <a:buSzPct val="80000"/>
            </a:pPr>
            <a:r>
              <a:rPr lang="en-US" sz="2100" b="1" dirty="0" smtClean="0">
                <a:solidFill>
                  <a:srgbClr val="C00000"/>
                </a:solidFill>
              </a:rPr>
              <a:t>Product</a:t>
            </a:r>
            <a:endParaRPr lang="en-US" sz="21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2100" dirty="0"/>
              <a:t>The term product covers anything that is offered </a:t>
            </a:r>
            <a:r>
              <a:rPr lang="en-US" sz="2100" dirty="0" smtClean="0"/>
              <a:t>to the prospective </a:t>
            </a:r>
            <a:r>
              <a:rPr lang="en-US" sz="2100" dirty="0"/>
              <a:t>customers. Products should be tangible, </a:t>
            </a:r>
            <a:r>
              <a:rPr lang="en-US" sz="2100" dirty="0" smtClean="0"/>
              <a:t>homogenous, separable </a:t>
            </a:r>
            <a:r>
              <a:rPr lang="en-US" sz="2100" dirty="0"/>
              <a:t>and storable; while services are deemed to be intangible, heterogeneous, inseparable and not capable of being stored.</a:t>
            </a:r>
          </a:p>
          <a:p>
            <a:pPr marL="342900" indent="-342900">
              <a:buClr>
                <a:schemeClr val="accent6">
                  <a:lumMod val="75000"/>
                </a:schemeClr>
              </a:buClr>
              <a:buSzPct val="80000"/>
              <a:buFont typeface="Arial" panose="020B0604020202020204" pitchFamily="34" charset="0"/>
              <a:buChar char="►"/>
            </a:pPr>
            <a:r>
              <a:rPr lang="en-US" sz="2100" dirty="0"/>
              <a:t>The travel product is particularly difficult to define as it often appears as an amalgam of products and services. It could be an airline seat, or a hotel bed; but more likely it is all of the things which define the tourism experience. </a:t>
            </a:r>
            <a:endParaRPr lang="en-US" sz="2100" dirty="0" smtClean="0"/>
          </a:p>
          <a:p>
            <a:pPr marL="342900" indent="-342900">
              <a:buClr>
                <a:schemeClr val="accent6">
                  <a:lumMod val="75000"/>
                </a:schemeClr>
              </a:buClr>
              <a:buSzPct val="80000"/>
              <a:buFont typeface="Arial" panose="020B0604020202020204" pitchFamily="34" charset="0"/>
              <a:buChar char="►"/>
            </a:pPr>
            <a:r>
              <a:rPr lang="en-US" sz="2100" dirty="0" smtClean="0"/>
              <a:t>In </a:t>
            </a:r>
            <a:r>
              <a:rPr lang="en-US" sz="2100" dirty="0"/>
              <a:t>the context of visitor services, the travel product is likely to be a composite - as a tourist is likely to avail from a wide range of interlinked products and services when visiting a destination for the first time.</a:t>
            </a:r>
            <a:endParaRPr lang="en-US" sz="2100" b="1"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237</a:t>
            </a:r>
            <a:endParaRPr lang="en-GB" sz="1400" b="1" dirty="0">
              <a:latin typeface="Calibri" panose="020F0502020204030204" pitchFamily="34" charset="0"/>
            </a:endParaRPr>
          </a:p>
        </p:txBody>
      </p:sp>
      <p:sp>
        <p:nvSpPr>
          <p:cNvPr id="6" name="TextBox 5">
            <a:hlinkClick r:id="rId4" action="ppaction://hlinkfile"/>
          </p:cNvPr>
          <p:cNvSpPr txBox="1"/>
          <p:nvPr/>
        </p:nvSpPr>
        <p:spPr>
          <a:xfrm>
            <a:off x="6300192" y="5949280"/>
            <a:ext cx="2592288"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Travel Agency Marketing Mix</a:t>
            </a:r>
            <a:endParaRPr lang="en-US" sz="2000" dirty="0"/>
          </a:p>
        </p:txBody>
      </p:sp>
      <p:pic>
        <p:nvPicPr>
          <p:cNvPr id="98306" name="Picture 2" descr="Image result for travel and tourism produ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1142232"/>
            <a:ext cx="2614786" cy="1589486"/>
          </a:xfrm>
          <a:prstGeom prst="rect">
            <a:avLst/>
          </a:prstGeom>
          <a:noFill/>
          <a:extLst>
            <a:ext uri="{909E8E84-426E-40DD-AFC4-6F175D3DCCD1}">
              <a14:hiddenFill xmlns:a14="http://schemas.microsoft.com/office/drawing/2010/main">
                <a:solidFill>
                  <a:srgbClr val="FFFFFF"/>
                </a:solidFill>
              </a14:hiddenFill>
            </a:ext>
          </a:extLst>
        </p:spPr>
      </p:pic>
      <p:pic>
        <p:nvPicPr>
          <p:cNvPr id="98308"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0192" y="2821215"/>
            <a:ext cx="2614786" cy="1759913"/>
          </a:xfrm>
          <a:prstGeom prst="rect">
            <a:avLst/>
          </a:prstGeom>
          <a:noFill/>
          <a:extLst>
            <a:ext uri="{909E8E84-426E-40DD-AFC4-6F175D3DCCD1}">
              <a14:hiddenFill xmlns:a14="http://schemas.microsoft.com/office/drawing/2010/main">
                <a:solidFill>
                  <a:srgbClr val="FFFFFF"/>
                </a:solidFill>
              </a14:hiddenFill>
            </a:ext>
          </a:extLst>
        </p:spPr>
      </p:pic>
      <p:pic>
        <p:nvPicPr>
          <p:cNvPr id="98310" name="Picture 6" descr="Image result for travel and tourism produc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300192" y="4653136"/>
            <a:ext cx="2592288" cy="1140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152008"/>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34" name="Rectangle 33"/>
          <p:cNvSpPr/>
          <p:nvPr/>
        </p:nvSpPr>
        <p:spPr>
          <a:xfrm>
            <a:off x="179511" y="1114573"/>
            <a:ext cx="5616625" cy="5647700"/>
          </a:xfrm>
          <a:prstGeom prst="rect">
            <a:avLst/>
          </a:prstGeom>
        </p:spPr>
        <p:txBody>
          <a:bodyPr wrap="square">
            <a:spAutoFit/>
          </a:bodyPr>
          <a:lstStyle/>
          <a:p>
            <a:pPr>
              <a:buClr>
                <a:schemeClr val="accent6">
                  <a:lumMod val="75000"/>
                </a:schemeClr>
              </a:buClr>
              <a:buSzPct val="80000"/>
            </a:pPr>
            <a:r>
              <a:rPr lang="en-US" sz="1900" b="1" dirty="0" smtClean="0">
                <a:solidFill>
                  <a:srgbClr val="C00000"/>
                </a:solidFill>
              </a:rPr>
              <a:t>Price</a:t>
            </a:r>
            <a:endParaRPr lang="en-US" sz="19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1900" dirty="0"/>
              <a:t>Price denotes the published rate being charged, in exchange for the provision of a clearly defined product or service. Price is the amount of money customers have to pay in order to acquire the product. </a:t>
            </a:r>
            <a:endParaRPr lang="en-US" sz="1900" dirty="0" smtClean="0"/>
          </a:p>
          <a:p>
            <a:pPr marL="342900" indent="-342900">
              <a:buClr>
                <a:schemeClr val="accent6">
                  <a:lumMod val="75000"/>
                </a:schemeClr>
              </a:buClr>
              <a:buSzPct val="80000"/>
              <a:buFont typeface="Arial" panose="020B0604020202020204" pitchFamily="34" charset="0"/>
              <a:buChar char="►"/>
            </a:pPr>
            <a:r>
              <a:rPr lang="en-US" sz="1900" dirty="0" smtClean="0"/>
              <a:t>There </a:t>
            </a:r>
            <a:r>
              <a:rPr lang="en-US" sz="1900" dirty="0"/>
              <a:t>are a great number of different pricing policies that can be used to determine the final price charged and paid for travel and tourism products or services. These have been clearly covered in the preceding unit.</a:t>
            </a:r>
          </a:p>
          <a:p>
            <a:pPr marL="342900" indent="-342900">
              <a:buClr>
                <a:schemeClr val="accent6">
                  <a:lumMod val="75000"/>
                </a:schemeClr>
              </a:buClr>
              <a:buSzPct val="80000"/>
              <a:buFont typeface="Arial" panose="020B0604020202020204" pitchFamily="34" charset="0"/>
              <a:buChar char="►"/>
            </a:pPr>
            <a:r>
              <a:rPr lang="en-US" sz="1900" dirty="0"/>
              <a:t>In the context of visitor services, the most appropriate policies to be used include the following</a:t>
            </a:r>
            <a:r>
              <a:rPr lang="en-US" sz="1900" dirty="0" smtClean="0"/>
              <a:t>.</a:t>
            </a:r>
          </a:p>
          <a:p>
            <a:pPr marL="342900" indent="-342900">
              <a:buClr>
                <a:schemeClr val="accent6">
                  <a:lumMod val="75000"/>
                </a:schemeClr>
              </a:buClr>
              <a:buSzPct val="80000"/>
              <a:buFont typeface="Arial" panose="020B0604020202020204" pitchFamily="34" charset="0"/>
              <a:buChar char="►"/>
            </a:pPr>
            <a:r>
              <a:rPr lang="en-US" sz="1900" dirty="0"/>
              <a:t>We should also mention the </a:t>
            </a:r>
            <a:r>
              <a:rPr lang="en-US" sz="1900" b="1" dirty="0">
                <a:solidFill>
                  <a:srgbClr val="FF0000"/>
                </a:solidFill>
              </a:rPr>
              <a:t>going rate</a:t>
            </a:r>
            <a:r>
              <a:rPr lang="en-US" sz="1900" dirty="0"/>
              <a:t> - given the high level of competition here. For example, tour guides will use this competition based pricing policy to ensure they neither undercharge nor overcharge.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238</a:t>
            </a:r>
            <a:endParaRPr lang="en-GB" sz="1400" b="1" dirty="0">
              <a:latin typeface="Calibri" panose="020F0502020204030204" pitchFamily="34" charset="0"/>
            </a:endParaRPr>
          </a:p>
        </p:txBody>
      </p:sp>
      <p:pic>
        <p:nvPicPr>
          <p:cNvPr id="99330" name="Picture 2" descr="Image result for travel and tourism pric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96136" y="1114573"/>
            <a:ext cx="3096344" cy="3187857"/>
          </a:xfrm>
          <a:prstGeom prst="rect">
            <a:avLst/>
          </a:prstGeom>
          <a:noFill/>
          <a:extLst>
            <a:ext uri="{909E8E84-426E-40DD-AFC4-6F175D3DCCD1}">
              <a14:hiddenFill xmlns:a14="http://schemas.microsoft.com/office/drawing/2010/main">
                <a:solidFill>
                  <a:srgbClr val="FFFFFF"/>
                </a:solidFill>
              </a14:hiddenFill>
            </a:ext>
          </a:extLst>
        </p:spPr>
      </p:pic>
      <p:pic>
        <p:nvPicPr>
          <p:cNvPr id="99332" name="Picture 4" descr="Image result for travel and tourism pr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4429595"/>
            <a:ext cx="3096344" cy="1447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83093"/>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238</a:t>
            </a:r>
            <a:endParaRPr lang="en-GB" sz="1400" b="1" dirty="0">
              <a:latin typeface="Calibri" panose="020F0502020204030204" pitchFamily="34" charset="0"/>
            </a:endParaRPr>
          </a:p>
        </p:txBody>
      </p:sp>
      <p:grpSp>
        <p:nvGrpSpPr>
          <p:cNvPr id="7" name="Group 6"/>
          <p:cNvGrpSpPr/>
          <p:nvPr/>
        </p:nvGrpSpPr>
        <p:grpSpPr>
          <a:xfrm>
            <a:off x="179512" y="1142474"/>
            <a:ext cx="8712968" cy="5509153"/>
            <a:chOff x="251520" y="5159616"/>
            <a:chExt cx="4032450" cy="2533429"/>
          </a:xfrm>
        </p:grpSpPr>
        <p:sp>
          <p:nvSpPr>
            <p:cNvPr id="8" name="Rounded Rectangle 7"/>
            <p:cNvSpPr/>
            <p:nvPr/>
          </p:nvSpPr>
          <p:spPr>
            <a:xfrm>
              <a:off x="280991" y="5159616"/>
              <a:ext cx="4002979" cy="2533428"/>
            </a:xfrm>
            <a:prstGeom prst="roundRect">
              <a:avLst>
                <a:gd name="adj" fmla="val 4717"/>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lIns="640080" rIns="91440" rtlCol="0" anchor="ctr"/>
            <a:lstStyle/>
            <a:p>
              <a:r>
                <a:rPr lang="en-US" sz="2000" b="1" dirty="0">
                  <a:solidFill>
                    <a:srgbClr val="002060"/>
                  </a:solidFill>
                  <a:latin typeface="Arial" panose="020B0604020202020204" pitchFamily="34" charset="0"/>
                  <a:cs typeface="Arial" panose="020B0604020202020204" pitchFamily="34" charset="0"/>
                </a:rPr>
                <a:t>Market penetration </a:t>
              </a:r>
              <a:r>
                <a:rPr lang="en-US" sz="2000" dirty="0">
                  <a:solidFill>
                    <a:schemeClr val="tx1"/>
                  </a:solidFill>
                  <a:latin typeface="Arial" panose="020B0604020202020204" pitchFamily="34" charset="0"/>
                  <a:cs typeface="Arial" panose="020B0604020202020204" pitchFamily="34" charset="0"/>
                </a:rPr>
                <a:t>- low price set to gain entry in the market, but prices increase as customers gain loyalty to the product.</a:t>
              </a:r>
            </a:p>
            <a:p>
              <a:r>
                <a:rPr lang="en-US" sz="2000" b="1" dirty="0">
                  <a:solidFill>
                    <a:srgbClr val="002060"/>
                  </a:solidFill>
                  <a:latin typeface="Arial" panose="020B0604020202020204" pitchFamily="34" charset="0"/>
                  <a:cs typeface="Arial" panose="020B0604020202020204" pitchFamily="34" charset="0"/>
                </a:rPr>
                <a:t>Market skimming </a:t>
              </a:r>
              <a:r>
                <a:rPr lang="en-US" sz="2000" dirty="0">
                  <a:solidFill>
                    <a:schemeClr val="tx1"/>
                  </a:solidFill>
                  <a:latin typeface="Arial" panose="020B0604020202020204" pitchFamily="34" charset="0"/>
                  <a:cs typeface="Arial" panose="020B0604020202020204" pitchFamily="34" charset="0"/>
                </a:rPr>
                <a:t>- relatively high price charged to be one of the first to try the product as an innovator. Once competitors enter the market, the price is lowered so that more people can access the product.</a:t>
              </a:r>
            </a:p>
            <a:p>
              <a:r>
                <a:rPr lang="en-US" sz="2000" b="1" dirty="0">
                  <a:solidFill>
                    <a:srgbClr val="002060"/>
                  </a:solidFill>
                  <a:latin typeface="Arial" panose="020B0604020202020204" pitchFamily="34" charset="0"/>
                  <a:cs typeface="Arial" panose="020B0604020202020204" pitchFamily="34" charset="0"/>
                </a:rPr>
                <a:t>Discount pricing </a:t>
              </a:r>
              <a:r>
                <a:rPr lang="en-US" sz="2000" dirty="0">
                  <a:solidFill>
                    <a:schemeClr val="tx1"/>
                  </a:solidFill>
                  <a:latin typeface="Arial" panose="020B0604020202020204" pitchFamily="34" charset="0"/>
                  <a:cs typeface="Arial" panose="020B0604020202020204" pitchFamily="34" charset="0"/>
                </a:rPr>
                <a:t>- if the items are not selling, reduce the cost by a percentage so that customers believe they have picked up a bargain. </a:t>
              </a:r>
              <a:endParaRPr lang="en-US" sz="2000" dirty="0" smtClean="0">
                <a:solidFill>
                  <a:schemeClr val="tx1"/>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Variable </a:t>
              </a:r>
              <a:r>
                <a:rPr lang="en-US" sz="2000" b="1" dirty="0">
                  <a:solidFill>
                    <a:srgbClr val="002060"/>
                  </a:solidFill>
                  <a:latin typeface="Arial" panose="020B0604020202020204" pitchFamily="34" charset="0"/>
                  <a:cs typeface="Arial" panose="020B0604020202020204" pitchFamily="34" charset="0"/>
                </a:rPr>
                <a:t>pricing </a:t>
              </a:r>
              <a:r>
                <a:rPr lang="en-US" sz="2000" dirty="0">
                  <a:solidFill>
                    <a:schemeClr val="tx1"/>
                  </a:solidFill>
                  <a:latin typeface="Arial" panose="020B0604020202020204" pitchFamily="34" charset="0"/>
                  <a:cs typeface="Arial" panose="020B0604020202020204" pitchFamily="34" charset="0"/>
                </a:rPr>
                <a:t>- different prices charged for the same product because of differences in seasons or in the targeted market segment. </a:t>
              </a:r>
              <a:endParaRPr lang="en-US" sz="2000" dirty="0" smtClean="0">
                <a:solidFill>
                  <a:schemeClr val="tx1"/>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Loss </a:t>
              </a:r>
              <a:r>
                <a:rPr lang="en-US" sz="2000" b="1" dirty="0">
                  <a:solidFill>
                    <a:srgbClr val="002060"/>
                  </a:solidFill>
                  <a:latin typeface="Arial" panose="020B0604020202020204" pitchFamily="34" charset="0"/>
                  <a:cs typeface="Arial" panose="020B0604020202020204" pitchFamily="34" charset="0"/>
                </a:rPr>
                <a:t>leader pricing </a:t>
              </a:r>
              <a:r>
                <a:rPr lang="en-US" sz="2000" dirty="0">
                  <a:solidFill>
                    <a:schemeClr val="tx1"/>
                  </a:solidFill>
                  <a:latin typeface="Arial" panose="020B0604020202020204" pitchFamily="34" charset="0"/>
                  <a:cs typeface="Arial" panose="020B0604020202020204" pitchFamily="34" charset="0"/>
                </a:rPr>
                <a:t>- sell items with little margin for profit so that customers buy other items at full price when they come to check out the low cost </a:t>
              </a:r>
              <a:r>
                <a:rPr lang="en-US" sz="2000" dirty="0" smtClean="0">
                  <a:solidFill>
                    <a:schemeClr val="tx1"/>
                  </a:solidFill>
                  <a:latin typeface="Arial" panose="020B0604020202020204" pitchFamily="34" charset="0"/>
                  <a:cs typeface="Arial" panose="020B0604020202020204" pitchFamily="34" charset="0"/>
                </a:rPr>
                <a:t>items</a:t>
              </a:r>
              <a:r>
                <a:rPr lang="en-US" sz="2000" dirty="0">
                  <a:solidFill>
                    <a:schemeClr val="tx1"/>
                  </a:solidFill>
                  <a:latin typeface="Arial" panose="020B0604020202020204" pitchFamily="34" charset="0"/>
                  <a:cs typeface="Arial" panose="020B0604020202020204" pitchFamily="34" charset="0"/>
                </a:rPr>
                <a:t>.</a:t>
              </a:r>
            </a:p>
            <a:p>
              <a:r>
                <a:rPr lang="en-US" sz="2000" b="1" dirty="0">
                  <a:solidFill>
                    <a:srgbClr val="002060"/>
                  </a:solidFill>
                  <a:latin typeface="Arial" panose="020B0604020202020204" pitchFamily="34" charset="0"/>
                  <a:cs typeface="Arial" panose="020B0604020202020204" pitchFamily="34" charset="0"/>
                </a:rPr>
                <a:t>Special offers </a:t>
              </a:r>
              <a:r>
                <a:rPr lang="en-US" sz="2000" dirty="0">
                  <a:solidFill>
                    <a:schemeClr val="tx1"/>
                  </a:solidFill>
                  <a:latin typeface="Arial" panose="020B0604020202020204" pitchFamily="34" charset="0"/>
                  <a:cs typeface="Arial" panose="020B0604020202020204" pitchFamily="34" charset="0"/>
                </a:rPr>
                <a:t>- this is used to attract customers to buy items that are not selling well. Money off coupons, free gifts or a competition may entice more to buy.</a:t>
              </a:r>
            </a:p>
          </p:txBody>
        </p:sp>
        <p:sp>
          <p:nvSpPr>
            <p:cNvPr id="9" name="Rounded Rectangle 8"/>
            <p:cNvSpPr/>
            <p:nvPr/>
          </p:nvSpPr>
          <p:spPr>
            <a:xfrm>
              <a:off x="251520" y="5159617"/>
              <a:ext cx="288033" cy="2533428"/>
            </a:xfrm>
            <a:prstGeom prst="roundRect">
              <a:avLst>
                <a:gd name="adj" fmla="val 471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2800" b="1" dirty="0" smtClean="0">
                  <a:solidFill>
                    <a:schemeClr val="bg1"/>
                  </a:solidFill>
                  <a:latin typeface="Arial" panose="020B0604020202020204" pitchFamily="34" charset="0"/>
                  <a:cs typeface="Arial" panose="020B0604020202020204" pitchFamily="34" charset="0"/>
                </a:rPr>
                <a:t>KEY NOTE FOR STUDENTS</a:t>
              </a:r>
              <a:endParaRPr lang="en-US" sz="2800" dirty="0" smtClean="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96385643"/>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34" name="Rectangle 33"/>
          <p:cNvSpPr/>
          <p:nvPr/>
        </p:nvSpPr>
        <p:spPr>
          <a:xfrm>
            <a:off x="179511" y="1114573"/>
            <a:ext cx="8712969" cy="5647700"/>
          </a:xfrm>
          <a:prstGeom prst="rect">
            <a:avLst/>
          </a:prstGeom>
        </p:spPr>
        <p:txBody>
          <a:bodyPr wrap="square">
            <a:spAutoFit/>
          </a:bodyPr>
          <a:lstStyle/>
          <a:p>
            <a:pPr>
              <a:buClr>
                <a:schemeClr val="accent6">
                  <a:lumMod val="75000"/>
                </a:schemeClr>
              </a:buClr>
              <a:buSzPct val="80000"/>
            </a:pPr>
            <a:r>
              <a:rPr lang="en-US" sz="1900" b="1" dirty="0" smtClean="0">
                <a:solidFill>
                  <a:srgbClr val="C00000"/>
                </a:solidFill>
              </a:rPr>
              <a:t>Place</a:t>
            </a:r>
            <a:endParaRPr lang="en-US" sz="1900"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sz="1900" dirty="0"/>
              <a:t>There is also a section on the factors which are likely to influence the choice of a suitable location for travel and tourism facilities in the preceding unit. </a:t>
            </a:r>
            <a:endParaRPr lang="en-US" sz="1900" dirty="0" smtClean="0"/>
          </a:p>
          <a:p>
            <a:pPr marL="342900" indent="-342900">
              <a:buClr>
                <a:schemeClr val="accent6">
                  <a:lumMod val="75000"/>
                </a:schemeClr>
              </a:buClr>
              <a:buSzPct val="80000"/>
              <a:buFont typeface="Arial" panose="020B0604020202020204" pitchFamily="34" charset="0"/>
              <a:buChar char="►"/>
            </a:pPr>
            <a:r>
              <a:rPr lang="en-US" sz="1900" dirty="0" smtClean="0"/>
              <a:t>In </a:t>
            </a:r>
            <a:r>
              <a:rPr lang="en-US" sz="1900" dirty="0"/>
              <a:t>the context of a tourist information centre, for example, the factors will be the cost of suitable premises; a prime location in the central business district is likely to carry a high rental charge. </a:t>
            </a:r>
            <a:endParaRPr lang="en-US" sz="1900" dirty="0" smtClean="0"/>
          </a:p>
          <a:p>
            <a:pPr marL="628650" indent="-285750">
              <a:buClr>
                <a:schemeClr val="accent6">
                  <a:lumMod val="75000"/>
                </a:schemeClr>
              </a:buClr>
              <a:buSzPct val="80000"/>
              <a:buFont typeface="Wingdings" panose="05000000000000000000" pitchFamily="2" charset="2"/>
              <a:buChar char="§"/>
            </a:pPr>
            <a:r>
              <a:rPr lang="en-US" sz="1900" dirty="0" smtClean="0"/>
              <a:t>It </a:t>
            </a:r>
            <a:r>
              <a:rPr lang="en-US" sz="1900" dirty="0"/>
              <a:t>would not be advised to have the visitor centre in an area with high crime rates. </a:t>
            </a:r>
            <a:endParaRPr lang="en-US" sz="1900" dirty="0" smtClean="0"/>
          </a:p>
          <a:p>
            <a:pPr marL="628650" indent="-285750">
              <a:buClr>
                <a:schemeClr val="accent6">
                  <a:lumMod val="75000"/>
                </a:schemeClr>
              </a:buClr>
              <a:buSzPct val="80000"/>
              <a:buFont typeface="Wingdings" panose="05000000000000000000" pitchFamily="2" charset="2"/>
              <a:buChar char="§"/>
            </a:pPr>
            <a:r>
              <a:rPr lang="en-US" sz="1900" dirty="0" smtClean="0"/>
              <a:t>There </a:t>
            </a:r>
            <a:r>
              <a:rPr lang="en-US" sz="1900" dirty="0"/>
              <a:t>must be a local population centre nearby to act as both a workforce and a potential customer base. </a:t>
            </a:r>
            <a:endParaRPr lang="en-US" sz="1900" dirty="0" smtClean="0"/>
          </a:p>
          <a:p>
            <a:pPr marL="628650" indent="-285750">
              <a:buClr>
                <a:schemeClr val="accent6">
                  <a:lumMod val="75000"/>
                </a:schemeClr>
              </a:buClr>
              <a:buSzPct val="80000"/>
              <a:buFont typeface="Wingdings" panose="05000000000000000000" pitchFamily="2" charset="2"/>
              <a:buChar char="§"/>
            </a:pPr>
            <a:r>
              <a:rPr lang="en-US" sz="1900" dirty="0" smtClean="0"/>
              <a:t>The </a:t>
            </a:r>
            <a:r>
              <a:rPr lang="en-US" sz="1900" dirty="0"/>
              <a:t>centre must be near transient populations as these will form the majority of the customers. </a:t>
            </a:r>
            <a:endParaRPr lang="en-US" sz="1900" dirty="0" smtClean="0"/>
          </a:p>
          <a:p>
            <a:pPr marL="628650" indent="-285750">
              <a:buClr>
                <a:schemeClr val="accent6">
                  <a:lumMod val="75000"/>
                </a:schemeClr>
              </a:buClr>
              <a:buSzPct val="80000"/>
              <a:buFont typeface="Wingdings" panose="05000000000000000000" pitchFamily="2" charset="2"/>
              <a:buChar char="§"/>
            </a:pPr>
            <a:r>
              <a:rPr lang="en-US" sz="1900" dirty="0" smtClean="0"/>
              <a:t>There </a:t>
            </a:r>
            <a:r>
              <a:rPr lang="en-US" sz="1900" dirty="0"/>
              <a:t>should be some adjacent facilities such as retail outlets, cafes etc., so that the visitor centre could benefit from </a:t>
            </a:r>
            <a:r>
              <a:rPr lang="en-US" sz="1900" dirty="0" smtClean="0"/>
              <a:t/>
            </a:r>
            <a:br>
              <a:rPr lang="en-US" sz="1900" dirty="0" smtClean="0"/>
            </a:br>
            <a:r>
              <a:rPr lang="en-US" sz="1900" dirty="0" smtClean="0"/>
              <a:t>the </a:t>
            </a:r>
            <a:r>
              <a:rPr lang="en-US" sz="1900" dirty="0"/>
              <a:t>passing trade and customers feel there </a:t>
            </a:r>
            <a:r>
              <a:rPr lang="en-US" sz="1900" dirty="0" smtClean="0"/>
              <a:t/>
            </a:r>
            <a:br>
              <a:rPr lang="en-US" sz="1900" dirty="0" smtClean="0"/>
            </a:br>
            <a:r>
              <a:rPr lang="en-US" sz="1900" dirty="0" smtClean="0"/>
              <a:t>is </a:t>
            </a:r>
            <a:r>
              <a:rPr lang="en-US" sz="1900" dirty="0"/>
              <a:t>sufficient in the area to make a visit. </a:t>
            </a:r>
            <a:endParaRPr lang="en-US" sz="1900" dirty="0" smtClean="0"/>
          </a:p>
          <a:p>
            <a:pPr marL="628650" indent="-285750">
              <a:buClr>
                <a:schemeClr val="accent6">
                  <a:lumMod val="75000"/>
                </a:schemeClr>
              </a:buClr>
              <a:buSzPct val="80000"/>
              <a:buFont typeface="Wingdings" panose="05000000000000000000" pitchFamily="2" charset="2"/>
              <a:buChar char="§"/>
            </a:pPr>
            <a:r>
              <a:rPr lang="en-US" sz="1900" dirty="0" smtClean="0"/>
              <a:t>The </a:t>
            </a:r>
            <a:r>
              <a:rPr lang="en-US" sz="1900" dirty="0"/>
              <a:t>premises should be fully accessible by </a:t>
            </a:r>
            <a:r>
              <a:rPr lang="en-US" sz="1900" dirty="0" smtClean="0"/>
              <a:t/>
            </a:r>
            <a:br>
              <a:rPr lang="en-US" sz="1900" dirty="0" smtClean="0"/>
            </a:br>
            <a:r>
              <a:rPr lang="en-US" sz="1900" dirty="0" smtClean="0"/>
              <a:t>public </a:t>
            </a:r>
            <a:r>
              <a:rPr lang="en-US" sz="1900" dirty="0"/>
              <a:t>and private transport methods in </a:t>
            </a:r>
            <a:r>
              <a:rPr lang="en-US" sz="1900" dirty="0" smtClean="0"/>
              <a:t/>
            </a:r>
            <a:br>
              <a:rPr lang="en-US" sz="1900" dirty="0" smtClean="0"/>
            </a:br>
            <a:r>
              <a:rPr lang="en-US" sz="1900" dirty="0" smtClean="0"/>
              <a:t>order </a:t>
            </a:r>
            <a:r>
              <a:rPr lang="en-US" sz="1900" dirty="0"/>
              <a:t>for ease of access to it.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239</a:t>
            </a:r>
            <a:endParaRPr lang="en-GB" sz="1400" b="1" dirty="0">
              <a:latin typeface="Calibri" panose="020F0502020204030204" pitchFamily="34" charset="0"/>
            </a:endParaRPr>
          </a:p>
        </p:txBody>
      </p:sp>
      <p:pic>
        <p:nvPicPr>
          <p:cNvPr id="100354" name="Picture 2" descr="Image result for tourist information centre lo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68144" y="4934836"/>
            <a:ext cx="3024336" cy="168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033694"/>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6.4 </a:t>
            </a:r>
            <a:r>
              <a:rPr lang="en-US" sz="4000" dirty="0">
                <a:solidFill>
                  <a:srgbClr val="C00000"/>
                </a:solidFill>
              </a:rPr>
              <a:t>- The </a:t>
            </a:r>
            <a:r>
              <a:rPr lang="en-US" sz="4000" dirty="0" smtClean="0">
                <a:solidFill>
                  <a:srgbClr val="C00000"/>
                </a:solidFill>
              </a:rPr>
              <a:t>Marketing Mix</a:t>
            </a:r>
            <a:endParaRPr lang="en-US" sz="4000" dirty="0">
              <a:solidFill>
                <a:srgbClr val="C00000"/>
              </a:solidFill>
            </a:endParaRPr>
          </a:p>
        </p:txBody>
      </p:sp>
      <p:sp>
        <p:nvSpPr>
          <p:cNvPr id="34" name="Rectangle 33"/>
          <p:cNvSpPr/>
          <p:nvPr/>
        </p:nvSpPr>
        <p:spPr>
          <a:xfrm>
            <a:off x="179511" y="1114573"/>
            <a:ext cx="8712969" cy="1200329"/>
          </a:xfrm>
          <a:prstGeom prst="rect">
            <a:avLst/>
          </a:prstGeom>
        </p:spPr>
        <p:txBody>
          <a:bodyPr wrap="square">
            <a:spAutoFit/>
          </a:bodyPr>
          <a:lstStyle/>
          <a:p>
            <a:pPr>
              <a:buClr>
                <a:schemeClr val="accent6">
                  <a:lumMod val="75000"/>
                </a:schemeClr>
              </a:buClr>
              <a:buSzPct val="80000"/>
            </a:pPr>
            <a:r>
              <a:rPr lang="en-US" b="1" dirty="0" smtClean="0">
                <a:solidFill>
                  <a:srgbClr val="C00000"/>
                </a:solidFill>
              </a:rPr>
              <a:t>Promotion</a:t>
            </a:r>
            <a:endParaRPr lang="en-US" b="1" dirty="0">
              <a:solidFill>
                <a:srgbClr val="C00000"/>
              </a:solidFill>
            </a:endParaRPr>
          </a:p>
          <a:p>
            <a:pPr marL="342900" indent="-342900">
              <a:buClr>
                <a:schemeClr val="accent6">
                  <a:lumMod val="75000"/>
                </a:schemeClr>
              </a:buClr>
              <a:buSzPct val="80000"/>
              <a:buFont typeface="Arial" panose="020B0604020202020204" pitchFamily="34" charset="0"/>
              <a:buChar char="►"/>
            </a:pPr>
            <a:r>
              <a:rPr lang="en-US" dirty="0"/>
              <a:t>Each of the following promotional methods has been fully described in the previous unit. The table below (Fig. 6.6) provides a summary of how these methods may be used by tourist boards and tourist information </a:t>
            </a:r>
            <a:r>
              <a:rPr lang="en-US" dirty="0" err="1"/>
              <a:t>centres</a:t>
            </a:r>
            <a:r>
              <a:rPr lang="en-US" dirty="0"/>
              <a:t>.</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239</a:t>
            </a:r>
            <a:endParaRPr lang="en-GB" sz="1400" b="1" dirty="0">
              <a:latin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925027449"/>
              </p:ext>
            </p:extLst>
          </p:nvPr>
        </p:nvGraphicFramePr>
        <p:xfrm>
          <a:off x="203123" y="2348880"/>
          <a:ext cx="8689356" cy="3810000"/>
        </p:xfrm>
        <a:graphic>
          <a:graphicData uri="http://schemas.openxmlformats.org/drawingml/2006/table">
            <a:tbl>
              <a:tblPr firstRow="1" bandRow="1">
                <a:tableStyleId>{9DCAF9ED-07DC-4A11-8D7F-57B35C25682E}</a:tableStyleId>
              </a:tblPr>
              <a:tblGrid>
                <a:gridCol w="1920605"/>
                <a:gridCol w="6768751"/>
              </a:tblGrid>
              <a:tr h="278905">
                <a:tc>
                  <a:txBody>
                    <a:bodyPr/>
                    <a:lstStyle/>
                    <a:p>
                      <a:r>
                        <a:rPr lang="en-US" sz="1400" dirty="0" smtClean="0">
                          <a:latin typeface="Arial" panose="020B0604020202020204" pitchFamily="34" charset="0"/>
                          <a:cs typeface="Arial" panose="020B0604020202020204" pitchFamily="34" charset="0"/>
                        </a:rPr>
                        <a:t>Promotional method</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Explanation</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Advertising</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Digital displays in TIC’s, at airports, using in-flight entertainment systems, in hotels using the in-house channels;</a:t>
                      </a:r>
                    </a:p>
                    <a:p>
                      <a:r>
                        <a:rPr lang="en-US" sz="1400" dirty="0" smtClean="0">
                          <a:latin typeface="Arial" panose="020B0604020202020204" pitchFamily="34" charset="0"/>
                          <a:cs typeface="Arial" panose="020B0604020202020204" pitchFamily="34" charset="0"/>
                        </a:rPr>
                        <a:t>Printed in in-flight magazines, travel trade press;</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Publicity</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Brochures, leaflets and flyers - for distribution at the TICs, in hotel bedrooms and lobbies, at the airport;</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Point of sale</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Postcards by the counter in the TICs; tickets for excursions at hotel reception desk;</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Public relations</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Press conferences; </a:t>
                      </a:r>
                      <a:r>
                        <a:rPr lang="en-US" sz="1400" dirty="0" err="1" smtClean="0">
                          <a:latin typeface="Arial" panose="020B0604020202020204" pitchFamily="34" charset="0"/>
                          <a:cs typeface="Arial" panose="020B0604020202020204" pitchFamily="34" charset="0"/>
                        </a:rPr>
                        <a:t>familiarisation</a:t>
                      </a:r>
                      <a:r>
                        <a:rPr lang="en-US" sz="1400" dirty="0" smtClean="0">
                          <a:latin typeface="Arial" panose="020B0604020202020204" pitchFamily="34" charset="0"/>
                          <a:cs typeface="Arial" panose="020B0604020202020204" pitchFamily="34" charset="0"/>
                        </a:rPr>
                        <a:t> trips; trade fair attendance; Travel trade awards - all to raise the profile of the tourist board;</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Direct marketing</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Emails or direct mails from the tourist board;</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Sales promotion</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Free kids places, discount coupons, ‘passport’ type tickets to a range of attractions in one locality;</a:t>
                      </a:r>
                      <a:endParaRPr lang="en-US" sz="1400" dirty="0">
                        <a:latin typeface="Arial" panose="020B0604020202020204" pitchFamily="34" charset="0"/>
                        <a:cs typeface="Arial" panose="020B0604020202020204" pitchFamily="34" charset="0"/>
                      </a:endParaRPr>
                    </a:p>
                  </a:txBody>
                  <a:tcPr/>
                </a:tc>
              </a:tr>
              <a:tr h="278905">
                <a:tc>
                  <a:txBody>
                    <a:bodyPr/>
                    <a:lstStyle/>
                    <a:p>
                      <a:r>
                        <a:rPr lang="en-US" sz="1400" dirty="0" smtClean="0">
                          <a:latin typeface="Arial" panose="020B0604020202020204" pitchFamily="34" charset="0"/>
                          <a:cs typeface="Arial" panose="020B0604020202020204" pitchFamily="34" charset="0"/>
                        </a:rPr>
                        <a:t>Personal selling</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Selling guided tours face to face, closing the sale;</a:t>
                      </a:r>
                      <a:endParaRPr lang="en-US" sz="1400" dirty="0">
                        <a:latin typeface="Arial" panose="020B0604020202020204" pitchFamily="34" charset="0"/>
                        <a:cs typeface="Arial" panose="020B0604020202020204" pitchFamily="34" charset="0"/>
                      </a:endParaRPr>
                    </a:p>
                  </a:txBody>
                  <a:tcPr/>
                </a:tc>
              </a:tr>
              <a:tr h="119256">
                <a:tc>
                  <a:txBody>
                    <a:bodyPr/>
                    <a:lstStyle/>
                    <a:p>
                      <a:r>
                        <a:rPr lang="en-US" sz="1400" dirty="0" smtClean="0">
                          <a:latin typeface="Arial" panose="020B0604020202020204" pitchFamily="34" charset="0"/>
                          <a:cs typeface="Arial" panose="020B0604020202020204" pitchFamily="34" charset="0"/>
                        </a:rPr>
                        <a:t>Videos and internet</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Website - virtual tours; touch screen displays in the TICs.</a:t>
                      </a:r>
                      <a:endParaRPr lang="en-US" sz="1400" dirty="0">
                        <a:latin typeface="Arial" panose="020B0604020202020204" pitchFamily="34" charset="0"/>
                        <a:cs typeface="Arial" panose="020B0604020202020204" pitchFamily="34" charset="0"/>
                      </a:endParaRPr>
                    </a:p>
                  </a:txBody>
                  <a:tcPr/>
                </a:tc>
              </a:tr>
            </a:tbl>
          </a:graphicData>
        </a:graphic>
      </p:graphicFrame>
      <p:sp>
        <p:nvSpPr>
          <p:cNvPr id="7" name="Rectangle 6"/>
          <p:cNvSpPr/>
          <p:nvPr/>
        </p:nvSpPr>
        <p:spPr>
          <a:xfrm>
            <a:off x="179512" y="6269250"/>
            <a:ext cx="4848382" cy="400110"/>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000" b="1" dirty="0" smtClean="0"/>
              <a:t>Fig 6.6 </a:t>
            </a:r>
            <a:r>
              <a:rPr lang="en-US" sz="2000" dirty="0" smtClean="0"/>
              <a:t>– </a:t>
            </a:r>
            <a:r>
              <a:rPr lang="en-US" sz="2000" dirty="0"/>
              <a:t>Promotional methods</a:t>
            </a:r>
          </a:p>
        </p:txBody>
      </p:sp>
    </p:spTree>
    <p:extLst>
      <p:ext uri="{BB962C8B-B14F-4D97-AF65-F5344CB8AC3E}">
        <p14:creationId xmlns:p14="http://schemas.microsoft.com/office/powerpoint/2010/main" val="2036270615"/>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34" name="Rectangle 33"/>
          <p:cNvSpPr/>
          <p:nvPr/>
        </p:nvSpPr>
        <p:spPr>
          <a:xfrm>
            <a:off x="179511" y="1114573"/>
            <a:ext cx="8712969" cy="5521512"/>
          </a:xfrm>
          <a:prstGeom prst="rect">
            <a:avLst/>
          </a:prstGeom>
        </p:spPr>
        <p:txBody>
          <a:bodyPr wrap="square">
            <a:spAutoFit/>
          </a:bodyPr>
          <a:lstStyle/>
          <a:p>
            <a:pPr marL="342900" indent="-342900">
              <a:buClr>
                <a:schemeClr val="accent6">
                  <a:lumMod val="75000"/>
                </a:schemeClr>
              </a:buClr>
              <a:buSzPct val="80000"/>
              <a:buFont typeface="Arial" panose="020B0604020202020204" pitchFamily="34" charset="0"/>
              <a:buChar char="►"/>
            </a:pPr>
            <a:r>
              <a:rPr lang="en-US" sz="1960" dirty="0" smtClean="0"/>
              <a:t>The </a:t>
            </a:r>
            <a:r>
              <a:rPr lang="en-US" sz="1960" dirty="0"/>
              <a:t>leisure market is a term used to denote tourists who travel specifically for leisure purposes. This includes those on a package holiday, travelling for sporting, religious or medical reasons etc. Adventure tourists, eco- tourists and cultural tourists also form a part of this category</a:t>
            </a:r>
            <a:r>
              <a:rPr lang="en-US" sz="1960" dirty="0" smtClean="0"/>
              <a:t>.</a:t>
            </a:r>
          </a:p>
          <a:p>
            <a:pPr>
              <a:buClr>
                <a:schemeClr val="accent6">
                  <a:lumMod val="75000"/>
                </a:schemeClr>
              </a:buClr>
              <a:buSzPct val="80000"/>
            </a:pPr>
            <a:r>
              <a:rPr lang="en-US" sz="1960" b="1" dirty="0">
                <a:solidFill>
                  <a:srgbClr val="C00000"/>
                </a:solidFill>
              </a:rPr>
              <a:t>Explore the contribution that tourist boards and tourist information </a:t>
            </a:r>
            <a:r>
              <a:rPr lang="en-US" sz="1960" b="1" dirty="0" err="1">
                <a:solidFill>
                  <a:srgbClr val="C00000"/>
                </a:solidFill>
              </a:rPr>
              <a:t>centres</a:t>
            </a:r>
            <a:r>
              <a:rPr lang="en-US" sz="1960" b="1" dirty="0">
                <a:solidFill>
                  <a:srgbClr val="C00000"/>
                </a:solidFill>
              </a:rPr>
              <a:t> make towards the leisure travel market</a:t>
            </a:r>
          </a:p>
          <a:p>
            <a:pPr>
              <a:buClr>
                <a:schemeClr val="accent6">
                  <a:lumMod val="75000"/>
                </a:schemeClr>
              </a:buClr>
              <a:buSzPct val="80000"/>
            </a:pPr>
            <a:r>
              <a:rPr lang="en-US" sz="1960" b="1" dirty="0">
                <a:solidFill>
                  <a:srgbClr val="C00000"/>
                </a:solidFill>
              </a:rPr>
              <a:t>Development of packages for the leisure market</a:t>
            </a:r>
          </a:p>
          <a:p>
            <a:pPr marL="342900" indent="-342900">
              <a:buClr>
                <a:schemeClr val="accent6">
                  <a:lumMod val="75000"/>
                </a:schemeClr>
              </a:buClr>
              <a:buSzPct val="80000"/>
              <a:buFont typeface="Arial" panose="020B0604020202020204" pitchFamily="34" charset="0"/>
              <a:buChar char="►"/>
            </a:pPr>
            <a:r>
              <a:rPr lang="en-US" sz="1960" dirty="0"/>
              <a:t>The leisure market constitutes the largest market segment within the travel and tourism industry and the range of products and services to serve this segment knows no bounds. There are weekend breaks or city breaks; activity packages or relaxing holidays; summer sun holidays or snow sports packages; budget holidays, and luxury holidays to name just a few. For every subdivision of the market there are endless possibilities.</a:t>
            </a:r>
          </a:p>
          <a:p>
            <a:pPr marL="342900" indent="-342900">
              <a:buClr>
                <a:schemeClr val="accent6">
                  <a:lumMod val="75000"/>
                </a:schemeClr>
              </a:buClr>
              <a:buSzPct val="80000"/>
              <a:buFont typeface="Arial" panose="020B0604020202020204" pitchFamily="34" charset="0"/>
              <a:buChar char="►"/>
            </a:pPr>
            <a:r>
              <a:rPr lang="en-US" sz="1960" dirty="0"/>
              <a:t>Because the leisure market is so vast, competition here is at its strongest. Tour operators, airline/accommodation principals and attraction owners, travel agents, agents of tourism development etc. serve the leisure tourism market by working consistently to find ‘the next new package with which to tempt the leisure traveller</a:t>
            </a:r>
            <a:r>
              <a:rPr lang="en-US" sz="1960" dirty="0" smtClean="0"/>
              <a:t>.</a:t>
            </a:r>
            <a:endParaRPr lang="en-US" sz="1960" dirty="0"/>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239</a:t>
            </a:r>
            <a:endParaRPr lang="en-GB" sz="1400" b="1" dirty="0">
              <a:latin typeface="Calibri" panose="020F0502020204030204" pitchFamily="34" charset="0"/>
            </a:endParaRPr>
          </a:p>
        </p:txBody>
      </p:sp>
    </p:spTree>
    <p:extLst>
      <p:ext uri="{BB962C8B-B14F-4D97-AF65-F5344CB8AC3E}">
        <p14:creationId xmlns:p14="http://schemas.microsoft.com/office/powerpoint/2010/main" val="307304589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305253060"/>
              </p:ext>
            </p:extLst>
          </p:nvPr>
        </p:nvGraphicFramePr>
        <p:xfrm>
          <a:off x="179512" y="1124744"/>
          <a:ext cx="8712968" cy="5544616"/>
        </p:xfrm>
        <a:graphic>
          <a:graphicData uri="http://schemas.openxmlformats.org/drawingml/2006/table">
            <a:tbl>
              <a:tblPr firstRow="1" bandRow="1">
                <a:tableStyleId>{5C22544A-7EE6-4342-B048-85BDC9FD1C3A}</a:tableStyleId>
              </a:tblPr>
              <a:tblGrid>
                <a:gridCol w="3368038"/>
                <a:gridCol w="5344930"/>
              </a:tblGrid>
              <a:tr h="380089">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1210558">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80089">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57388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34" name="Rectangle 33"/>
          <p:cNvSpPr/>
          <p:nvPr/>
        </p:nvSpPr>
        <p:spPr>
          <a:xfrm>
            <a:off x="179511" y="1114573"/>
            <a:ext cx="8712969" cy="2554545"/>
          </a:xfrm>
          <a:prstGeom prst="rect">
            <a:avLst/>
          </a:prstGeom>
        </p:spPr>
        <p:txBody>
          <a:bodyPr wrap="square">
            <a:spAutoFit/>
          </a:bodyPr>
          <a:lstStyle/>
          <a:p>
            <a:pPr>
              <a:buClr>
                <a:schemeClr val="accent6">
                  <a:lumMod val="75000"/>
                </a:schemeClr>
              </a:buClr>
              <a:buSzPct val="80000"/>
            </a:pPr>
            <a:r>
              <a:rPr lang="en-US" sz="2000" b="1" dirty="0" smtClean="0">
                <a:solidFill>
                  <a:srgbClr val="C00000"/>
                </a:solidFill>
              </a:rPr>
              <a:t>Development </a:t>
            </a:r>
            <a:r>
              <a:rPr lang="en-US" sz="2000" b="1" dirty="0">
                <a:solidFill>
                  <a:srgbClr val="C00000"/>
                </a:solidFill>
              </a:rPr>
              <a:t>of packages for the leisure market</a:t>
            </a:r>
          </a:p>
          <a:p>
            <a:pPr marL="342900" indent="-342900">
              <a:buClr>
                <a:schemeClr val="accent6">
                  <a:lumMod val="75000"/>
                </a:schemeClr>
              </a:buClr>
              <a:buSzPct val="80000"/>
              <a:buFont typeface="Arial" panose="020B0604020202020204" pitchFamily="34" charset="0"/>
              <a:buChar char="►"/>
            </a:pPr>
            <a:r>
              <a:rPr lang="en-US" sz="2000" dirty="0" smtClean="0"/>
              <a:t>Sometimes</a:t>
            </a:r>
            <a:r>
              <a:rPr lang="en-US" sz="2000" dirty="0"/>
              <a:t>, the core component here is the destination itself - somewhere new and relatively undiscovered. Sometimes, it is the activities on offer - something more adventurous and daring, or another ‘</a:t>
            </a:r>
            <a:r>
              <a:rPr lang="en-US" sz="2000" dirty="0" err="1"/>
              <a:t>speciality</a:t>
            </a:r>
            <a:r>
              <a:rPr lang="en-US" sz="2000" dirty="0"/>
              <a:t>’ for the special interest market. It might just be the brand association also - low cost, prestige, fun-filled, serene.</a:t>
            </a:r>
          </a:p>
          <a:p>
            <a:pPr marL="342900" indent="-342900">
              <a:buClr>
                <a:schemeClr val="accent6">
                  <a:lumMod val="75000"/>
                </a:schemeClr>
              </a:buClr>
              <a:buSzPct val="80000"/>
              <a:buFont typeface="Arial" panose="020B0604020202020204" pitchFamily="34" charset="0"/>
              <a:buChar char="►"/>
            </a:pPr>
            <a:r>
              <a:rPr lang="en-US" sz="2000" dirty="0"/>
              <a:t>The figure (</a:t>
            </a:r>
            <a:r>
              <a:rPr lang="en-US" sz="2000" b="1" dirty="0"/>
              <a:t>Fig. 6.7</a:t>
            </a:r>
            <a:r>
              <a:rPr lang="en-US" sz="2000" dirty="0"/>
              <a:t>) shows how the Mexico Tourist Board promotes a range of different leisure tourism segments on its ‘Visit Mexico’ website.</a:t>
            </a: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240</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47864" y="3689248"/>
            <a:ext cx="5544615" cy="2949806"/>
          </a:xfrm>
          <a:prstGeom prst="rect">
            <a:avLst/>
          </a:prstGeom>
        </p:spPr>
      </p:pic>
      <p:sp>
        <p:nvSpPr>
          <p:cNvPr id="4" name="Rectangle 3"/>
          <p:cNvSpPr/>
          <p:nvPr/>
        </p:nvSpPr>
        <p:spPr>
          <a:xfrm>
            <a:off x="179510" y="4437112"/>
            <a:ext cx="2808314" cy="2246769"/>
          </a:xfrm>
          <a:prstGeom prst="rect">
            <a:avLst/>
          </a:prstGeom>
        </p:spPr>
        <p:txBody>
          <a:bodyPr wrap="square">
            <a:spAutoFit/>
          </a:bodyPr>
          <a:lstStyle/>
          <a:p>
            <a:r>
              <a:rPr lang="en-US" sz="2000" b="1" dirty="0"/>
              <a:t>Source:</a:t>
            </a:r>
            <a:r>
              <a:rPr lang="en-US" sz="2000" dirty="0"/>
              <a:t> http://www.visitmexico.com/en_gb/Visitmexico/Visi_Estilos_de_Vida </a:t>
            </a:r>
            <a:endParaRPr lang="en-US" sz="2000" dirty="0" smtClean="0"/>
          </a:p>
          <a:p>
            <a:pPr marL="285750" indent="-285750">
              <a:buClr>
                <a:srgbClr val="C00000"/>
              </a:buClr>
              <a:buSzPct val="80000"/>
              <a:buFont typeface="Arial" panose="020B0604020202020204" pitchFamily="34" charset="0"/>
              <a:buChar char="►"/>
            </a:pPr>
            <a:r>
              <a:rPr lang="en-US" sz="2000" b="1" dirty="0" smtClean="0"/>
              <a:t>Fig</a:t>
            </a:r>
            <a:r>
              <a:rPr lang="en-US" sz="2000" b="1" dirty="0"/>
              <a:t>. 6.7</a:t>
            </a:r>
            <a:r>
              <a:rPr lang="en-US" sz="2000" dirty="0"/>
              <a:t> </a:t>
            </a:r>
            <a:r>
              <a:rPr lang="en-US" sz="2000" dirty="0" smtClean="0"/>
              <a:t>- Promoting </a:t>
            </a:r>
            <a:r>
              <a:rPr lang="en-US" sz="2000" dirty="0"/>
              <a:t>range of leisure tourism</a:t>
            </a:r>
          </a:p>
        </p:txBody>
      </p:sp>
    </p:spTree>
    <p:extLst>
      <p:ext uri="{BB962C8B-B14F-4D97-AF65-F5344CB8AC3E}">
        <p14:creationId xmlns:p14="http://schemas.microsoft.com/office/powerpoint/2010/main" val="2679524125"/>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241</a:t>
            </a:r>
            <a:endParaRPr lang="en-GB" sz="1400" b="1" dirty="0">
              <a:latin typeface="Calibri" panose="020F0502020204030204" pitchFamily="34" charset="0"/>
            </a:endParaRPr>
          </a:p>
        </p:txBody>
      </p:sp>
      <p:sp>
        <p:nvSpPr>
          <p:cNvPr id="7" name="Rounded Rectangle 6"/>
          <p:cNvSpPr/>
          <p:nvPr/>
        </p:nvSpPr>
        <p:spPr>
          <a:xfrm>
            <a:off x="190262" y="2325073"/>
            <a:ext cx="8727370" cy="4344288"/>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rgbClr val="C00000"/>
                </a:solidFill>
                <a:latin typeface="Arial" panose="020B0604020202020204" pitchFamily="34" charset="0"/>
                <a:cs typeface="Arial" panose="020B0604020202020204" pitchFamily="34" charset="0"/>
              </a:rPr>
              <a:t>Example</a:t>
            </a:r>
            <a:endParaRPr lang="en-US" sz="24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2400" b="1" dirty="0">
                <a:solidFill>
                  <a:schemeClr val="tx1"/>
                </a:solidFill>
                <a:latin typeface="Arial" panose="020B0604020202020204" pitchFamily="34" charset="0"/>
                <a:cs typeface="Arial" panose="020B0604020202020204" pitchFamily="34" charset="0"/>
              </a:rPr>
              <a:t>Press Release</a:t>
            </a:r>
          </a:p>
          <a:p>
            <a:pPr marL="285750" indent="-285750">
              <a:buClr>
                <a:srgbClr val="C00000"/>
              </a:buClr>
              <a:buSzPct val="80000"/>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It </a:t>
            </a:r>
            <a:r>
              <a:rPr lang="en-US" sz="2400" dirty="0">
                <a:solidFill>
                  <a:schemeClr val="tx1"/>
                </a:solidFill>
                <a:latin typeface="Arial" panose="020B0604020202020204" pitchFamily="34" charset="0"/>
                <a:cs typeface="Arial" panose="020B0604020202020204" pitchFamily="34" charset="0"/>
              </a:rPr>
              <a:t>is the perfect addition to Gatwick Airports long haul premium leisure network, as well as offering upmarket internationally </a:t>
            </a:r>
            <a:r>
              <a:rPr lang="en-US" sz="2400" dirty="0" err="1">
                <a:solidFill>
                  <a:schemeClr val="tx1"/>
                </a:solidFill>
                <a:latin typeface="Arial" panose="020B0604020202020204" pitchFamily="34" charset="0"/>
                <a:cs typeface="Arial" panose="020B0604020202020204" pitchFamily="34" charset="0"/>
              </a:rPr>
              <a:t>recognised</a:t>
            </a:r>
            <a:r>
              <a:rPr lang="en-US" sz="2400" dirty="0">
                <a:solidFill>
                  <a:schemeClr val="tx1"/>
                </a:solidFill>
                <a:latin typeface="Arial" panose="020B0604020202020204" pitchFamily="34" charset="0"/>
                <a:cs typeface="Arial" panose="020B0604020202020204" pitchFamily="34" charset="0"/>
              </a:rPr>
              <a:t> luxury hotels, </a:t>
            </a:r>
            <a:r>
              <a:rPr lang="en-US" sz="2400" dirty="0" err="1">
                <a:solidFill>
                  <a:schemeClr val="tx1"/>
                </a:solidFill>
                <a:latin typeface="Arial" panose="020B0604020202020204" pitchFamily="34" charset="0"/>
                <a:cs typeface="Arial" panose="020B0604020202020204" pitchFamily="34" charset="0"/>
              </a:rPr>
              <a:t>unspoilt</a:t>
            </a:r>
            <a:r>
              <a:rPr lang="en-US" sz="2400" dirty="0">
                <a:solidFill>
                  <a:schemeClr val="tx1"/>
                </a:solidFill>
                <a:latin typeface="Arial" panose="020B0604020202020204" pitchFamily="34" charset="0"/>
                <a:cs typeface="Arial" panose="020B0604020202020204" pitchFamily="34" charset="0"/>
              </a:rPr>
              <a:t> beaches and award winning golf courses and spas, it is also the gateway to the Yucatan Peninsula with its Mayan ruins and ancient history.” </a:t>
            </a:r>
            <a:endParaRPr lang="en-US" sz="24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The </a:t>
            </a:r>
            <a:r>
              <a:rPr lang="en-US" sz="2400" dirty="0">
                <a:solidFill>
                  <a:schemeClr val="tx1"/>
                </a:solidFill>
                <a:latin typeface="Arial" panose="020B0604020202020204" pitchFamily="34" charset="0"/>
                <a:cs typeface="Arial" panose="020B0604020202020204" pitchFamily="34" charset="0"/>
              </a:rPr>
              <a:t>first flight will leave Gatwick on November 3, 2010 at 12.45pm UK time and arrive in Cancun at 5.45pm local time. Flights and holidays go on sale from Tuesday June 15, 2010</a:t>
            </a:r>
            <a:r>
              <a:rPr lang="en-US" sz="2400" dirty="0" smtClean="0">
                <a:solidFill>
                  <a:schemeClr val="tx1"/>
                </a:solidFill>
                <a:latin typeface="Arial" panose="020B0604020202020204" pitchFamily="34" charset="0"/>
                <a:cs typeface="Arial" panose="020B0604020202020204" pitchFamily="34" charset="0"/>
              </a:rPr>
              <a:t>.</a:t>
            </a:r>
            <a:endParaRPr lang="en-US" sz="2400"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4" y="2237632"/>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
        <p:nvSpPr>
          <p:cNvPr id="3" name="Rectangle 2"/>
          <p:cNvSpPr/>
          <p:nvPr/>
        </p:nvSpPr>
        <p:spPr>
          <a:xfrm>
            <a:off x="190262" y="1124744"/>
            <a:ext cx="8727370" cy="1200329"/>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400" dirty="0"/>
              <a:t>Below is a press release which shows how the Mexico Tourism Board works in collaboration with airline principals to develop specific leisure travel packages.</a:t>
            </a:r>
          </a:p>
        </p:txBody>
      </p:sp>
    </p:spTree>
    <p:extLst>
      <p:ext uri="{BB962C8B-B14F-4D97-AF65-F5344CB8AC3E}">
        <p14:creationId xmlns:p14="http://schemas.microsoft.com/office/powerpoint/2010/main" val="3057415135"/>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241</a:t>
            </a:r>
            <a:endParaRPr lang="en-GB" sz="1400" b="1" dirty="0">
              <a:latin typeface="Calibri" panose="020F0502020204030204" pitchFamily="34" charset="0"/>
            </a:endParaRPr>
          </a:p>
        </p:txBody>
      </p:sp>
      <p:sp>
        <p:nvSpPr>
          <p:cNvPr id="7" name="Rounded Rectangle 6"/>
          <p:cNvSpPr/>
          <p:nvPr/>
        </p:nvSpPr>
        <p:spPr>
          <a:xfrm>
            <a:off x="190262" y="1185778"/>
            <a:ext cx="8727370" cy="3330668"/>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a:buClr>
                <a:srgbClr val="C00000"/>
              </a:buClr>
              <a:buSzPct val="80000"/>
            </a:pPr>
            <a:r>
              <a:rPr lang="en-US" sz="2100" b="1" dirty="0">
                <a:solidFill>
                  <a:schemeClr val="tx1"/>
                </a:solidFill>
                <a:latin typeface="Arial" panose="020B0604020202020204" pitchFamily="34" charset="0"/>
                <a:cs typeface="Arial" panose="020B0604020202020204" pitchFamily="34" charset="0"/>
              </a:rPr>
              <a:t>Press Release</a:t>
            </a: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It </a:t>
            </a:r>
            <a:r>
              <a:rPr lang="en-US" sz="2100" dirty="0">
                <a:solidFill>
                  <a:schemeClr val="tx1"/>
                </a:solidFill>
                <a:latin typeface="Arial" panose="020B0604020202020204" pitchFamily="34" charset="0"/>
                <a:cs typeface="Arial" panose="020B0604020202020204" pitchFamily="34" charset="0"/>
              </a:rPr>
              <a:t>is the perfect addition to Gatwick Airports long haul premium leisure network, as well as offering upmarket internationally </a:t>
            </a:r>
            <a:r>
              <a:rPr lang="en-US" sz="2100" dirty="0" err="1">
                <a:solidFill>
                  <a:schemeClr val="tx1"/>
                </a:solidFill>
                <a:latin typeface="Arial" panose="020B0604020202020204" pitchFamily="34" charset="0"/>
                <a:cs typeface="Arial" panose="020B0604020202020204" pitchFamily="34" charset="0"/>
              </a:rPr>
              <a:t>recognised</a:t>
            </a:r>
            <a:r>
              <a:rPr lang="en-US" sz="2100" dirty="0">
                <a:solidFill>
                  <a:schemeClr val="tx1"/>
                </a:solidFill>
                <a:latin typeface="Arial" panose="020B0604020202020204" pitchFamily="34" charset="0"/>
                <a:cs typeface="Arial" panose="020B0604020202020204" pitchFamily="34" charset="0"/>
              </a:rPr>
              <a:t> luxury hotels, </a:t>
            </a:r>
            <a:r>
              <a:rPr lang="en-US" sz="2100" dirty="0" err="1">
                <a:solidFill>
                  <a:schemeClr val="tx1"/>
                </a:solidFill>
                <a:latin typeface="Arial" panose="020B0604020202020204" pitchFamily="34" charset="0"/>
                <a:cs typeface="Arial" panose="020B0604020202020204" pitchFamily="34" charset="0"/>
              </a:rPr>
              <a:t>unspoilt</a:t>
            </a:r>
            <a:r>
              <a:rPr lang="en-US" sz="2100" dirty="0">
                <a:solidFill>
                  <a:schemeClr val="tx1"/>
                </a:solidFill>
                <a:latin typeface="Arial" panose="020B0604020202020204" pitchFamily="34" charset="0"/>
                <a:cs typeface="Arial" panose="020B0604020202020204" pitchFamily="34" charset="0"/>
              </a:rPr>
              <a:t> beaches and award winning golf courses and spas, it is also the gateway to the Yucatan Peninsula with its Mayan ruins and ancient history.” </a:t>
            </a:r>
            <a:endParaRPr lang="en-US" sz="21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first flight will leave Gatwick on November 3, 2010 at 12.45pm UK time and arrive in Cancun at 5.45pm local time. Flights and holidays go on sale from Tuesday June 15, 2010</a:t>
            </a:r>
            <a:r>
              <a:rPr lang="en-US" sz="2100" dirty="0" smtClean="0">
                <a:solidFill>
                  <a:schemeClr val="tx1"/>
                </a:solidFill>
                <a:latin typeface="Arial" panose="020B0604020202020204" pitchFamily="34" charset="0"/>
                <a:cs typeface="Arial" panose="020B0604020202020204" pitchFamily="34" charset="0"/>
              </a:rPr>
              <a:t>.</a:t>
            </a:r>
            <a:endParaRPr lang="en-US" sz="2100"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4" y="1069761"/>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
        <p:nvSpPr>
          <p:cNvPr id="3" name="Rectangle 2"/>
          <p:cNvSpPr/>
          <p:nvPr/>
        </p:nvSpPr>
        <p:spPr>
          <a:xfrm>
            <a:off x="165110" y="4638035"/>
            <a:ext cx="8727370" cy="2031325"/>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100" dirty="0"/>
              <a:t>Whatever the next new package’ is, marketing and promotion will be an essential element of ensuring it is brought to the attention of the leisure traveller. </a:t>
            </a:r>
            <a:endParaRPr lang="en-US" sz="2100" dirty="0" smtClean="0"/>
          </a:p>
          <a:p>
            <a:pPr marL="285750" indent="-285750">
              <a:buClr>
                <a:srgbClr val="C00000"/>
              </a:buClr>
              <a:buSzPct val="80000"/>
              <a:buFont typeface="Arial" panose="020B0604020202020204" pitchFamily="34" charset="0"/>
              <a:buChar char="►"/>
            </a:pPr>
            <a:r>
              <a:rPr lang="en-US" sz="2100" dirty="0" smtClean="0"/>
              <a:t>Therefore</a:t>
            </a:r>
            <a:r>
              <a:rPr lang="en-US" sz="2100" dirty="0"/>
              <a:t>, all of the providers in this market seek the help of tourist boards and tourist information </a:t>
            </a:r>
            <a:r>
              <a:rPr lang="en-US" sz="2100" dirty="0" err="1"/>
              <a:t>centres</a:t>
            </a:r>
            <a:r>
              <a:rPr lang="en-US" sz="2100" dirty="0"/>
              <a:t> in the marketing process of leisure packages.</a:t>
            </a:r>
          </a:p>
        </p:txBody>
      </p:sp>
    </p:spTree>
    <p:extLst>
      <p:ext uri="{BB962C8B-B14F-4D97-AF65-F5344CB8AC3E}">
        <p14:creationId xmlns:p14="http://schemas.microsoft.com/office/powerpoint/2010/main" val="2273988331"/>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241</a:t>
            </a:r>
            <a:endParaRPr lang="en-GB" sz="1400" b="1" dirty="0">
              <a:latin typeface="Calibri" panose="020F0502020204030204" pitchFamily="34" charset="0"/>
            </a:endParaRPr>
          </a:p>
        </p:txBody>
      </p:sp>
      <p:grpSp>
        <p:nvGrpSpPr>
          <p:cNvPr id="9" name="Group 8"/>
          <p:cNvGrpSpPr/>
          <p:nvPr/>
        </p:nvGrpSpPr>
        <p:grpSpPr>
          <a:xfrm>
            <a:off x="165110" y="980728"/>
            <a:ext cx="8962070" cy="5723677"/>
            <a:chOff x="165110" y="3537733"/>
            <a:chExt cx="8962070" cy="5723677"/>
          </a:xfrm>
        </p:grpSpPr>
        <p:sp>
          <p:nvSpPr>
            <p:cNvPr id="10" name="Rectangle 9"/>
            <p:cNvSpPr/>
            <p:nvPr/>
          </p:nvSpPr>
          <p:spPr>
            <a:xfrm>
              <a:off x="165110" y="4041789"/>
              <a:ext cx="8727370" cy="5219621"/>
            </a:xfrm>
            <a:prstGeom prst="rect">
              <a:avLst/>
            </a:prstGeom>
            <a:solidFill>
              <a:srgbClr val="F9CBF6"/>
            </a:solidFill>
            <a:ln w="57150">
              <a:solidFill>
                <a:srgbClr val="B21212"/>
              </a:solidFill>
            </a:ln>
          </p:spPr>
          <p:txBody>
            <a:bodyPr wrap="square" rIns="2194560">
              <a:spAutoFit/>
            </a:bodyPr>
            <a:lstStyle/>
            <a:p>
              <a:pPr marL="342900" indent="-342900">
                <a:buClr>
                  <a:srgbClr val="C00000"/>
                </a:buClr>
                <a:buSzPct val="80000"/>
                <a:buFont typeface="Arial" panose="020B0604020202020204" pitchFamily="34" charset="0"/>
                <a:buChar char="►"/>
              </a:pPr>
              <a:r>
                <a:rPr lang="en-US" sz="2000" dirty="0"/>
                <a:t>Tourism British Columbia is </a:t>
              </a:r>
              <a:r>
                <a:rPr lang="en-US" sz="2000" dirty="0" err="1"/>
                <a:t>recognised</a:t>
              </a:r>
              <a:r>
                <a:rPr lang="en-US" sz="2000" dirty="0"/>
                <a:t> as a leader in tourism marketing and development, responsible for marketing the Super, Natural British Columbia brand to the world. </a:t>
              </a:r>
              <a:endParaRPr lang="en-US" sz="2000" dirty="0" smtClean="0"/>
            </a:p>
            <a:p>
              <a:pPr marL="342900" indent="-342900">
                <a:buClr>
                  <a:srgbClr val="C00000"/>
                </a:buClr>
                <a:buSzPct val="80000"/>
                <a:buFont typeface="Arial" panose="020B0604020202020204" pitchFamily="34" charset="0"/>
                <a:buChar char="►"/>
              </a:pPr>
              <a:r>
                <a:rPr lang="en-US" sz="2000" dirty="0" smtClean="0"/>
                <a:t>Tourism </a:t>
              </a:r>
              <a:r>
                <a:rPr lang="en-US" sz="2000" dirty="0"/>
                <a:t>BC’s mandate has been to promote development and growth in the tourism industry and to increase revenues and employment throughout British Columbia.</a:t>
              </a:r>
            </a:p>
            <a:p>
              <a:pPr marL="342900" indent="-342900">
                <a:buClr>
                  <a:srgbClr val="C00000"/>
                </a:buClr>
                <a:buSzPct val="80000"/>
                <a:buFont typeface="Arial" panose="020B0604020202020204" pitchFamily="34" charset="0"/>
                <a:buChar char="►"/>
              </a:pPr>
              <a:r>
                <a:rPr lang="en-US" sz="2000" dirty="0"/>
                <a:t>Tourism BC works closely with British Columbia’s tourism industry to promote and develop tourism throughout the province and to ensure the continued long-term growth and prosperity of BC’s $9.8 billion industry</a:t>
              </a:r>
              <a:r>
                <a:rPr lang="en-US" sz="2000" dirty="0" smtClean="0"/>
                <a:t>.</a:t>
              </a:r>
            </a:p>
            <a:p>
              <a:pPr marL="342900" indent="-342900">
                <a:buClr>
                  <a:srgbClr val="C00000"/>
                </a:buClr>
                <a:buSzPct val="80000"/>
                <a:buFont typeface="Arial" panose="020B0604020202020204" pitchFamily="34" charset="0"/>
                <a:buChar char="►"/>
              </a:pPr>
              <a:r>
                <a:rPr lang="en-US" sz="2000" dirty="0"/>
                <a:t>Tourism BC markets British Columbia as a preferred travel destination to consumers and the travel industry through a variety of joint marketing and promotional campaigns in countries around the world</a:t>
              </a:r>
              <a:r>
                <a:rPr lang="en-US" sz="2000" dirty="0" smtClean="0"/>
                <a:t>.</a:t>
              </a:r>
              <a:endParaRPr lang="en-US" sz="2000" dirty="0"/>
            </a:p>
          </p:txBody>
        </p:sp>
        <p:grpSp>
          <p:nvGrpSpPr>
            <p:cNvPr id="11" name="Group 10"/>
            <p:cNvGrpSpPr/>
            <p:nvPr/>
          </p:nvGrpSpPr>
          <p:grpSpPr>
            <a:xfrm>
              <a:off x="165110" y="3537733"/>
              <a:ext cx="8962070" cy="701230"/>
              <a:chOff x="165110" y="3537280"/>
              <a:chExt cx="8962070" cy="701230"/>
            </a:xfrm>
          </p:grpSpPr>
          <p:sp>
            <p:nvSpPr>
              <p:cNvPr id="12" name="Rectangle 11"/>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4: Colombian Tourism</a:t>
                </a:r>
                <a:endParaRPr lang="en-US" sz="2000" b="1" dirty="0">
                  <a:solidFill>
                    <a:schemeClr val="bg1"/>
                  </a:solidFill>
                </a:endParaRPr>
              </a:p>
            </p:txBody>
          </p:sp>
          <p:grpSp>
            <p:nvGrpSpPr>
              <p:cNvPr id="13" name="Group 12"/>
              <p:cNvGrpSpPr/>
              <p:nvPr/>
            </p:nvGrpSpPr>
            <p:grpSpPr>
              <a:xfrm rot="5034983">
                <a:off x="8415694" y="3527023"/>
                <a:ext cx="701230" cy="721743"/>
                <a:chOff x="2699792" y="6858000"/>
                <a:chExt cx="936104" cy="963488"/>
              </a:xfrm>
              <a:solidFill>
                <a:schemeClr val="accent3">
                  <a:lumMod val="60000"/>
                  <a:lumOff val="40000"/>
                </a:schemeClr>
              </a:solidFill>
            </p:grpSpPr>
            <p:sp>
              <p:nvSpPr>
                <p:cNvPr id="14" name="Oval 13"/>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03426" name="Picture 2"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38528" y="1590165"/>
            <a:ext cx="2030710" cy="1802084"/>
          </a:xfrm>
          <a:prstGeom prst="rect">
            <a:avLst/>
          </a:prstGeom>
          <a:noFill/>
          <a:extLst>
            <a:ext uri="{909E8E84-426E-40DD-AFC4-6F175D3DCCD1}">
              <a14:hiddenFill xmlns:a14="http://schemas.microsoft.com/office/drawing/2010/main">
                <a:solidFill>
                  <a:srgbClr val="FFFFFF"/>
                </a:solidFill>
              </a14:hiddenFill>
            </a:ext>
          </a:extLst>
        </p:spPr>
      </p:pic>
      <p:pic>
        <p:nvPicPr>
          <p:cNvPr id="103428" name="Picture 4" descr="Image result for super natural british columbi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35486" y="3501008"/>
            <a:ext cx="1996057" cy="15152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british columbia"/>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834592" y="5124987"/>
            <a:ext cx="1985880" cy="1472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193904"/>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242</a:t>
            </a:r>
            <a:endParaRPr lang="en-GB" sz="1400" b="1" dirty="0">
              <a:latin typeface="Calibri" panose="020F0502020204030204" pitchFamily="34" charset="0"/>
            </a:endParaRPr>
          </a:p>
        </p:txBody>
      </p:sp>
      <p:grpSp>
        <p:nvGrpSpPr>
          <p:cNvPr id="9" name="Group 8"/>
          <p:cNvGrpSpPr/>
          <p:nvPr/>
        </p:nvGrpSpPr>
        <p:grpSpPr>
          <a:xfrm>
            <a:off x="165110" y="1052736"/>
            <a:ext cx="8962070" cy="5647494"/>
            <a:chOff x="165110" y="3537733"/>
            <a:chExt cx="8962070" cy="5647494"/>
          </a:xfrm>
        </p:grpSpPr>
        <p:sp>
          <p:nvSpPr>
            <p:cNvPr id="10" name="Rectangle 9"/>
            <p:cNvSpPr/>
            <p:nvPr/>
          </p:nvSpPr>
          <p:spPr>
            <a:xfrm>
              <a:off x="165110" y="4106914"/>
              <a:ext cx="8727370" cy="5078313"/>
            </a:xfrm>
            <a:prstGeom prst="rect">
              <a:avLst/>
            </a:prstGeom>
            <a:solidFill>
              <a:srgbClr val="FFEBDD"/>
            </a:solidFill>
            <a:ln w="57150">
              <a:solidFill>
                <a:srgbClr val="B21212"/>
              </a:solidFill>
            </a:ln>
          </p:spPr>
          <p:txBody>
            <a:bodyPr wrap="square" rIns="91440">
              <a:spAutoFit/>
            </a:bodyPr>
            <a:lstStyle/>
            <a:p>
              <a:pPr marL="342900" indent="-342900">
                <a:buClr>
                  <a:srgbClr val="C00000"/>
                </a:buClr>
                <a:buSzPct val="80000"/>
                <a:buFont typeface="Arial" panose="020B0604020202020204" pitchFamily="34" charset="0"/>
                <a:buChar char="►"/>
              </a:pPr>
              <a:r>
                <a:rPr lang="en-US" dirty="0" smtClean="0"/>
                <a:t>One </a:t>
              </a:r>
              <a:r>
                <a:rPr lang="en-US" dirty="0"/>
                <a:t>of the recent tourism marketing themes promoted by Tourism BC on their website was the ‘50 things to do before you die’ theme which was linked to providers of each travel </a:t>
              </a:r>
              <a:r>
                <a:rPr lang="en-US" dirty="0" smtClean="0"/>
                <a:t>experience.</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grpSp>
          <p:nvGrpSpPr>
            <p:cNvPr id="11" name="Group 10"/>
            <p:cNvGrpSpPr/>
            <p:nvPr/>
          </p:nvGrpSpPr>
          <p:grpSpPr>
            <a:xfrm>
              <a:off x="165110" y="3537733"/>
              <a:ext cx="8962070" cy="701230"/>
              <a:chOff x="165110" y="3537280"/>
              <a:chExt cx="8962070" cy="701230"/>
            </a:xfrm>
          </p:grpSpPr>
          <p:sp>
            <p:nvSpPr>
              <p:cNvPr id="12" name="Rectangle 11"/>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4: Colombian Tourism</a:t>
                </a:r>
                <a:endParaRPr lang="en-US" sz="2000" b="1" dirty="0">
                  <a:solidFill>
                    <a:schemeClr val="bg1"/>
                  </a:solidFill>
                </a:endParaRPr>
              </a:p>
            </p:txBody>
          </p:sp>
          <p:grpSp>
            <p:nvGrpSpPr>
              <p:cNvPr id="13" name="Group 12"/>
              <p:cNvGrpSpPr/>
              <p:nvPr/>
            </p:nvGrpSpPr>
            <p:grpSpPr>
              <a:xfrm rot="5034983">
                <a:off x="8415694" y="3527023"/>
                <a:ext cx="701230" cy="721743"/>
                <a:chOff x="2699792" y="6858000"/>
                <a:chExt cx="936104" cy="963488"/>
              </a:xfrm>
              <a:solidFill>
                <a:schemeClr val="accent3">
                  <a:lumMod val="60000"/>
                  <a:lumOff val="40000"/>
                </a:schemeClr>
              </a:solidFill>
            </p:grpSpPr>
            <p:sp>
              <p:nvSpPr>
                <p:cNvPr id="14" name="Oval 13"/>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814736" y="2492896"/>
            <a:ext cx="5870376" cy="4125129"/>
          </a:xfrm>
          <a:prstGeom prst="rect">
            <a:avLst/>
          </a:prstGeom>
        </p:spPr>
      </p:pic>
    </p:spTree>
    <p:extLst>
      <p:ext uri="{BB962C8B-B14F-4D97-AF65-F5344CB8AC3E}">
        <p14:creationId xmlns:p14="http://schemas.microsoft.com/office/powerpoint/2010/main" val="2844618485"/>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242</a:t>
            </a:r>
            <a:endParaRPr lang="en-GB" sz="1400" b="1" dirty="0">
              <a:latin typeface="Calibri" panose="020F0502020204030204" pitchFamily="34" charset="0"/>
            </a:endParaRPr>
          </a:p>
        </p:txBody>
      </p:sp>
      <p:sp>
        <p:nvSpPr>
          <p:cNvPr id="3" name="Rectangle 2"/>
          <p:cNvSpPr/>
          <p:nvPr/>
        </p:nvSpPr>
        <p:spPr>
          <a:xfrm>
            <a:off x="165110" y="1124744"/>
            <a:ext cx="8727370" cy="5632311"/>
          </a:xfrm>
          <a:prstGeom prst="rect">
            <a:avLst/>
          </a:prstGeom>
        </p:spPr>
        <p:txBody>
          <a:bodyPr wrap="square">
            <a:spAutoFit/>
          </a:bodyPr>
          <a:lstStyle/>
          <a:p>
            <a:pPr>
              <a:buClr>
                <a:srgbClr val="C00000"/>
              </a:buClr>
              <a:buSzPct val="80000"/>
            </a:pPr>
            <a:r>
              <a:rPr lang="en-US" sz="2000" b="1" dirty="0">
                <a:solidFill>
                  <a:srgbClr val="C00000"/>
                </a:solidFill>
              </a:rPr>
              <a:t>Exploitation and support of special events, festivals and attractions</a:t>
            </a:r>
          </a:p>
          <a:p>
            <a:pPr marL="285750" indent="-285750">
              <a:buClr>
                <a:srgbClr val="C00000"/>
              </a:buClr>
              <a:buSzPct val="80000"/>
              <a:buFont typeface="Arial" panose="020B0604020202020204" pitchFamily="34" charset="0"/>
              <a:buChar char="►"/>
            </a:pPr>
            <a:r>
              <a:rPr lang="en-US" sz="2000" dirty="0"/>
              <a:t>Leisure tourists travel to different destinations around the world in pursuit of the leisure and recreation activities on offer there. Leisure and recreation activities should be enjoyable, satisfying, interesting, diverting or otherwise capable of sustaining pleasure for the individual. Common forms of recreational activities include attending special events, festivals and visiting attractions.</a:t>
            </a:r>
          </a:p>
          <a:p>
            <a:pPr marL="285750" indent="-285750">
              <a:buClr>
                <a:srgbClr val="C00000"/>
              </a:buClr>
              <a:buSzPct val="80000"/>
              <a:buFont typeface="Arial" panose="020B0604020202020204" pitchFamily="34" charset="0"/>
              <a:buChar char="►"/>
            </a:pPr>
            <a:r>
              <a:rPr lang="en-US" sz="2000" dirty="0"/>
              <a:t>Many leisure travellers plan their vacation around a special event that is taking place or about to take place. This could be a sporting event such as the football world cup championships or the Olympic games; a cultural event or festival such as Mardi Gras in New Orleans or II Palio in Siena (bareback horseracing); or celebrating a religious </a:t>
            </a:r>
            <a:r>
              <a:rPr lang="en-US" sz="2000" dirty="0" smtClean="0"/>
              <a:t/>
            </a:r>
            <a:br>
              <a:rPr lang="en-US" sz="2000" dirty="0" smtClean="0"/>
            </a:br>
            <a:r>
              <a:rPr lang="en-US" sz="2000" dirty="0" smtClean="0"/>
              <a:t>festival </a:t>
            </a:r>
            <a:r>
              <a:rPr lang="en-US" sz="2000" dirty="0"/>
              <a:t>such Diwali or Chinese New Year.</a:t>
            </a:r>
          </a:p>
          <a:p>
            <a:pPr marL="285750" indent="-285750">
              <a:buClr>
                <a:srgbClr val="C00000"/>
              </a:buClr>
              <a:buSzPct val="80000"/>
              <a:buFont typeface="Arial" panose="020B0604020202020204" pitchFamily="34" charset="0"/>
              <a:buChar char="►"/>
            </a:pPr>
            <a:r>
              <a:rPr lang="en-US" sz="2000" dirty="0"/>
              <a:t>Tourist boards play an important role in </a:t>
            </a:r>
            <a:r>
              <a:rPr lang="en-US" sz="2000" dirty="0" smtClean="0"/>
              <a:t/>
            </a:r>
            <a:br>
              <a:rPr lang="en-US" sz="2000" dirty="0" smtClean="0"/>
            </a:br>
            <a:r>
              <a:rPr lang="en-US" sz="2000" dirty="0" smtClean="0"/>
              <a:t>both </a:t>
            </a:r>
            <a:r>
              <a:rPr lang="en-US" sz="2000" dirty="0"/>
              <a:t>the planning, preparation and </a:t>
            </a:r>
            <a:r>
              <a:rPr lang="en-US" sz="2000" dirty="0" smtClean="0"/>
              <a:t/>
            </a:r>
            <a:br>
              <a:rPr lang="en-US" sz="2000" dirty="0" smtClean="0"/>
            </a:br>
            <a:r>
              <a:rPr lang="en-US" sz="2000" dirty="0" smtClean="0"/>
              <a:t>staging </a:t>
            </a:r>
            <a:r>
              <a:rPr lang="en-US" sz="2000" dirty="0"/>
              <a:t>of these events and in the </a:t>
            </a:r>
            <a:r>
              <a:rPr lang="en-US" sz="2000" dirty="0" smtClean="0"/>
              <a:t/>
            </a:r>
            <a:br>
              <a:rPr lang="en-US" sz="2000" dirty="0" smtClean="0"/>
            </a:br>
            <a:r>
              <a:rPr lang="en-US" sz="2000" dirty="0" smtClean="0"/>
              <a:t>marketing </a:t>
            </a:r>
            <a:r>
              <a:rPr lang="en-US" sz="2000" dirty="0"/>
              <a:t>and promotion of them to the </a:t>
            </a:r>
            <a:r>
              <a:rPr lang="en-US" sz="2000" dirty="0" smtClean="0"/>
              <a:t/>
            </a:r>
            <a:br>
              <a:rPr lang="en-US" sz="2000" dirty="0" smtClean="0"/>
            </a:br>
            <a:r>
              <a:rPr lang="en-US" sz="2000" dirty="0" smtClean="0"/>
              <a:t>world</a:t>
            </a:r>
            <a:r>
              <a:rPr lang="en-US" sz="2000" dirty="0"/>
              <a:t>.</a:t>
            </a:r>
          </a:p>
        </p:txBody>
      </p:sp>
      <p:pic>
        <p:nvPicPr>
          <p:cNvPr id="110594" name="Picture 2" descr="Image result for diwal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5954" y="4860159"/>
            <a:ext cx="3239704" cy="181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8529590"/>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243</a:t>
            </a:r>
            <a:endParaRPr lang="en-GB" sz="1400" b="1" dirty="0">
              <a:latin typeface="Calibri" panose="020F0502020204030204" pitchFamily="34" charset="0"/>
            </a:endParaRPr>
          </a:p>
        </p:txBody>
      </p:sp>
      <p:grpSp>
        <p:nvGrpSpPr>
          <p:cNvPr id="6" name="Group 5"/>
          <p:cNvGrpSpPr/>
          <p:nvPr/>
        </p:nvGrpSpPr>
        <p:grpSpPr>
          <a:xfrm>
            <a:off x="165110" y="980728"/>
            <a:ext cx="8962070" cy="5688632"/>
            <a:chOff x="165110" y="3537733"/>
            <a:chExt cx="8962070" cy="5688632"/>
          </a:xfrm>
        </p:grpSpPr>
        <p:sp>
          <p:nvSpPr>
            <p:cNvPr id="7" name="Rectangle 6"/>
            <p:cNvSpPr/>
            <p:nvPr/>
          </p:nvSpPr>
          <p:spPr>
            <a:xfrm>
              <a:off x="165110" y="4140167"/>
              <a:ext cx="8727370" cy="5086198"/>
            </a:xfrm>
            <a:prstGeom prst="rect">
              <a:avLst/>
            </a:prstGeom>
            <a:solidFill>
              <a:srgbClr val="F9CBF6"/>
            </a:solidFill>
            <a:ln w="57150">
              <a:solidFill>
                <a:srgbClr val="B21212"/>
              </a:solidFill>
            </a:ln>
          </p:spPr>
          <p:txBody>
            <a:bodyPr wrap="square" rIns="91440">
              <a:spAutoFit/>
            </a:bodyPr>
            <a:lstStyle/>
            <a:p>
              <a:pPr marL="342900" indent="-342900">
                <a:buClr>
                  <a:srgbClr val="C00000"/>
                </a:buClr>
                <a:buSzPct val="80000"/>
                <a:buFont typeface="Arial" panose="020B0604020202020204" pitchFamily="34" charset="0"/>
                <a:buChar char="►"/>
              </a:pPr>
              <a:r>
                <a:rPr lang="en-US" sz="2120" dirty="0"/>
                <a:t>Singapore Tourism Board is heavily involved in supporting the Grand Prix season in Singapore, </a:t>
              </a:r>
              <a:r>
                <a:rPr lang="en-US" sz="2120" dirty="0" err="1"/>
                <a:t>publicising</a:t>
              </a:r>
              <a:r>
                <a:rPr lang="en-US" sz="2120" dirty="0"/>
                <a:t> the event for several months prior to the race taking place through public relations exercise.</a:t>
              </a:r>
            </a:p>
            <a:p>
              <a:pPr marL="342900" indent="-342900">
                <a:buClr>
                  <a:srgbClr val="C00000"/>
                </a:buClr>
                <a:buSzPct val="80000"/>
                <a:buFont typeface="Arial" panose="020B0604020202020204" pitchFamily="34" charset="0"/>
                <a:buChar char="►"/>
              </a:pPr>
              <a:r>
                <a:rPr lang="en-US" sz="2120" dirty="0"/>
                <a:t>This is to raise the profile of the event in the eyes of both Singapore’s own residents and the leisure tourism market. Tickets to the event usually sell out very quickly and it brings a huge boost to the tourism economy.</a:t>
              </a:r>
            </a:p>
            <a:p>
              <a:pPr marL="342900" indent="-342900">
                <a:buClr>
                  <a:srgbClr val="C00000"/>
                </a:buClr>
                <a:buSzPct val="80000"/>
                <a:buFont typeface="Arial" panose="020B0604020202020204" pitchFamily="34" charset="0"/>
                <a:buChar char="►"/>
              </a:pPr>
              <a:r>
                <a:rPr lang="en-US" sz="2120" dirty="0"/>
                <a:t>Similarly each year, usually in the </a:t>
              </a:r>
              <a:r>
                <a:rPr lang="en-US" sz="2120" dirty="0" smtClean="0"/>
                <a:t>months </a:t>
              </a:r>
              <a:r>
                <a:rPr lang="en-US" sz="2120" dirty="0"/>
                <a:t>of August and September, the </a:t>
              </a:r>
              <a:r>
                <a:rPr lang="en-US" sz="2120" dirty="0" smtClean="0"/>
                <a:t>Chinese </a:t>
              </a:r>
              <a:r>
                <a:rPr lang="en-US" sz="2120" dirty="0"/>
                <a:t>in Singapore observe a </a:t>
              </a:r>
              <a:r>
                <a:rPr lang="en-US" sz="2120" dirty="0" smtClean="0"/>
                <a:t/>
              </a:r>
              <a:br>
                <a:rPr lang="en-US" sz="2120" dirty="0" smtClean="0"/>
              </a:br>
              <a:r>
                <a:rPr lang="en-US" sz="2120" dirty="0" smtClean="0"/>
                <a:t>large-scale </a:t>
              </a:r>
              <a:r>
                <a:rPr lang="en-US" sz="2120" dirty="0"/>
                <a:t>tradition of paying </a:t>
              </a:r>
              <a:r>
                <a:rPr lang="en-US" sz="2120" dirty="0" smtClean="0"/>
                <a:t/>
              </a:r>
              <a:br>
                <a:rPr lang="en-US" sz="2120" dirty="0" smtClean="0"/>
              </a:br>
              <a:r>
                <a:rPr lang="en-US" sz="2120" dirty="0" smtClean="0"/>
                <a:t>respects </a:t>
              </a:r>
              <a:r>
                <a:rPr lang="en-US" sz="2120" dirty="0"/>
                <a:t>to the </a:t>
              </a:r>
              <a:r>
                <a:rPr lang="en-US" sz="2120" dirty="0" smtClean="0"/>
                <a:t>dead</a:t>
              </a:r>
              <a:r>
                <a:rPr lang="en-US" sz="2120" dirty="0"/>
                <a:t>. Taoist Chinese </a:t>
              </a:r>
              <a:r>
                <a:rPr lang="en-US" sz="2120" dirty="0" smtClean="0"/>
                <a:t/>
              </a:r>
              <a:br>
                <a:rPr lang="en-US" sz="2120" dirty="0" smtClean="0"/>
              </a:br>
              <a:r>
                <a:rPr lang="en-US" sz="2120" dirty="0" smtClean="0"/>
                <a:t>believe </a:t>
              </a:r>
              <a:r>
                <a:rPr lang="en-US" sz="2120" dirty="0"/>
                <a:t>that during </a:t>
              </a:r>
              <a:r>
                <a:rPr lang="en-US" sz="2120" dirty="0" smtClean="0"/>
                <a:t>this </a:t>
              </a:r>
              <a:r>
                <a:rPr lang="en-US" sz="2120" dirty="0"/>
                <a:t>month, the </a:t>
              </a:r>
              <a:r>
                <a:rPr lang="en-US" sz="2120" dirty="0" smtClean="0"/>
                <a:t/>
              </a:r>
              <a:br>
                <a:rPr lang="en-US" sz="2120" dirty="0" smtClean="0"/>
              </a:br>
              <a:r>
                <a:rPr lang="en-US" sz="2120" dirty="0" smtClean="0"/>
                <a:t>‘</a:t>
              </a:r>
              <a:r>
                <a:rPr lang="en-US" sz="2120" dirty="0"/>
                <a:t>Gates of Hell’ are </a:t>
              </a:r>
              <a:r>
                <a:rPr lang="en-US" sz="2120" dirty="0" smtClean="0"/>
                <a:t>opened </a:t>
              </a:r>
              <a:r>
                <a:rPr lang="en-US" sz="2120" dirty="0"/>
                <a:t>and souls </a:t>
              </a:r>
              <a:r>
                <a:rPr lang="en-US" sz="2120" dirty="0" smtClean="0"/>
                <a:t/>
              </a:r>
              <a:br>
                <a:rPr lang="en-US" sz="2120" dirty="0" smtClean="0"/>
              </a:br>
              <a:r>
                <a:rPr lang="en-US" sz="2120" dirty="0" smtClean="0"/>
                <a:t>of </a:t>
              </a:r>
              <a:r>
                <a:rPr lang="en-US" sz="2120" dirty="0"/>
                <a:t>the dead are freed </a:t>
              </a:r>
              <a:r>
                <a:rPr lang="en-US" sz="2120" dirty="0" smtClean="0"/>
                <a:t>and </a:t>
              </a:r>
              <a:r>
                <a:rPr lang="en-US" sz="2120" dirty="0"/>
                <a:t>allowed to </a:t>
              </a:r>
              <a:r>
                <a:rPr lang="en-US" sz="2120" dirty="0" smtClean="0"/>
                <a:t/>
              </a:r>
              <a:br>
                <a:rPr lang="en-US" sz="2120" dirty="0" smtClean="0"/>
              </a:br>
              <a:r>
                <a:rPr lang="en-US" sz="2120" dirty="0" smtClean="0"/>
                <a:t>roam </a:t>
              </a:r>
              <a:r>
                <a:rPr lang="en-US" sz="2120" dirty="0"/>
                <a:t>the earth</a:t>
              </a:r>
              <a:r>
                <a:rPr lang="en-US" sz="2120" dirty="0" smtClean="0"/>
                <a:t>.</a:t>
              </a:r>
              <a:endParaRPr lang="en-US" sz="2120" dirty="0"/>
            </a:p>
          </p:txBody>
        </p:sp>
        <p:grpSp>
          <p:nvGrpSpPr>
            <p:cNvPr id="8" name="Group 7"/>
            <p:cNvGrpSpPr/>
            <p:nvPr/>
          </p:nvGrpSpPr>
          <p:grpSpPr>
            <a:xfrm>
              <a:off x="165110" y="3537733"/>
              <a:ext cx="8962070" cy="701230"/>
              <a:chOff x="165110" y="3537280"/>
              <a:chExt cx="8962070" cy="701230"/>
            </a:xfrm>
          </p:grpSpPr>
          <p:sp>
            <p:nvSpPr>
              <p:cNvPr id="9" name="Rectangle 8"/>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5</a:t>
                </a:r>
                <a:r>
                  <a:rPr lang="en-US" sz="2000" b="1" dirty="0">
                    <a:solidFill>
                      <a:schemeClr val="bg1"/>
                    </a:solidFill>
                  </a:rPr>
                  <a:t>: Special events and festivals as tourist attractions</a:t>
                </a: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09570" name="Picture 2" descr="Image result for singapore grand prix"/>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436096" y="4285165"/>
            <a:ext cx="3382644" cy="2312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82713"/>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243</a:t>
            </a:r>
            <a:endParaRPr lang="en-GB" sz="1400" b="1" dirty="0">
              <a:latin typeface="Calibri" panose="020F0502020204030204" pitchFamily="34" charset="0"/>
            </a:endParaRPr>
          </a:p>
        </p:txBody>
      </p:sp>
      <p:grpSp>
        <p:nvGrpSpPr>
          <p:cNvPr id="6" name="Group 5"/>
          <p:cNvGrpSpPr/>
          <p:nvPr/>
        </p:nvGrpSpPr>
        <p:grpSpPr>
          <a:xfrm>
            <a:off x="165110" y="980728"/>
            <a:ext cx="8962070" cy="5680747"/>
            <a:chOff x="165110" y="3537733"/>
            <a:chExt cx="8962070" cy="5680747"/>
          </a:xfrm>
        </p:grpSpPr>
        <p:sp>
          <p:nvSpPr>
            <p:cNvPr id="7" name="Rectangle 6"/>
            <p:cNvSpPr/>
            <p:nvPr/>
          </p:nvSpPr>
          <p:spPr>
            <a:xfrm>
              <a:off x="165110" y="4140167"/>
              <a:ext cx="8727370" cy="5078313"/>
            </a:xfrm>
            <a:prstGeom prst="rect">
              <a:avLst/>
            </a:prstGeom>
            <a:solidFill>
              <a:srgbClr val="F9CBF6"/>
            </a:solidFill>
            <a:ln w="57150">
              <a:solidFill>
                <a:srgbClr val="B21212"/>
              </a:solidFill>
            </a:ln>
          </p:spPr>
          <p:txBody>
            <a:bodyPr wrap="square" rIns="91440">
              <a:spAutoFit/>
            </a:bodyPr>
            <a:lstStyle/>
            <a:p>
              <a:pPr marL="342900" indent="-342900">
                <a:buClr>
                  <a:srgbClr val="C00000"/>
                </a:buClr>
                <a:buSzPct val="80000"/>
                <a:buFont typeface="Arial" panose="020B0604020202020204" pitchFamily="34" charset="0"/>
                <a:buChar char="►"/>
              </a:pPr>
              <a:r>
                <a:rPr lang="en-US" dirty="0"/>
                <a:t>The best places to watch how the traditional rites </a:t>
              </a:r>
              <a:r>
                <a:rPr lang="en-US" dirty="0" smtClean="0"/>
                <a:t/>
              </a:r>
              <a:br>
                <a:rPr lang="en-US" dirty="0" smtClean="0"/>
              </a:br>
              <a:r>
                <a:rPr lang="en-US" dirty="0" smtClean="0"/>
                <a:t>are </a:t>
              </a:r>
              <a:r>
                <a:rPr lang="en-US" dirty="0" err="1"/>
                <a:t>practised</a:t>
              </a:r>
              <a:r>
                <a:rPr lang="en-US" dirty="0"/>
                <a:t> in Singapore are in the soul of the </a:t>
              </a:r>
              <a:r>
                <a:rPr lang="en-US" dirty="0" smtClean="0"/>
                <a:t/>
              </a:r>
              <a:br>
                <a:rPr lang="en-US" dirty="0" smtClean="0"/>
              </a:br>
              <a:r>
                <a:rPr lang="en-US" dirty="0" smtClean="0"/>
                <a:t>heartlands </a:t>
              </a:r>
              <a:r>
                <a:rPr lang="en-US" dirty="0"/>
                <a:t>where fellow believers congregate to </a:t>
              </a:r>
              <a:r>
                <a:rPr lang="en-US" dirty="0" smtClean="0"/>
                <a:t/>
              </a:r>
              <a:br>
                <a:rPr lang="en-US" dirty="0" smtClean="0"/>
              </a:br>
              <a:r>
                <a:rPr lang="en-US" dirty="0" smtClean="0"/>
                <a:t>burn </a:t>
              </a:r>
              <a:r>
                <a:rPr lang="en-US" dirty="0"/>
                <a:t>incense sticks and present their </a:t>
              </a:r>
              <a:r>
                <a:rPr lang="en-US" dirty="0" smtClean="0"/>
                <a:t>offerings in </a:t>
              </a:r>
              <a:br>
                <a:rPr lang="en-US" dirty="0" smtClean="0"/>
              </a:br>
              <a:r>
                <a:rPr lang="en-US" dirty="0" smtClean="0"/>
                <a:t>the </a:t>
              </a:r>
              <a:r>
                <a:rPr lang="en-US" dirty="0"/>
                <a:t>form of prayer, food such as roasted </a:t>
              </a:r>
              <a:r>
                <a:rPr lang="en-US" dirty="0" smtClean="0"/>
                <a:t>suckling </a:t>
              </a:r>
              <a:br>
                <a:rPr lang="en-US" dirty="0" smtClean="0"/>
              </a:br>
              <a:r>
                <a:rPr lang="en-US" dirty="0" smtClean="0"/>
                <a:t>pig</a:t>
              </a:r>
              <a:r>
                <a:rPr lang="en-US" dirty="0"/>
                <a:t>, bowls of rice and occasionally a </a:t>
              </a:r>
              <a:r>
                <a:rPr lang="en-US" dirty="0" smtClean="0"/>
                <a:t>local </a:t>
              </a:r>
              <a:br>
                <a:rPr lang="en-US" dirty="0" smtClean="0"/>
              </a:br>
              <a:r>
                <a:rPr lang="en-US" dirty="0" smtClean="0"/>
                <a:t>Chinese </a:t>
              </a:r>
              <a:r>
                <a:rPr lang="en-US" dirty="0"/>
                <a:t>cake made especially for the </a:t>
              </a:r>
              <a:r>
                <a:rPr lang="en-US" dirty="0" smtClean="0"/>
                <a:t>occasion</a:t>
              </a:r>
              <a:r>
                <a:rPr lang="en-US" dirty="0"/>
                <a:t>. </a:t>
              </a:r>
              <a:endParaRPr lang="en-US" dirty="0" smtClean="0"/>
            </a:p>
            <a:p>
              <a:pPr marL="342900" indent="-342900">
                <a:buClr>
                  <a:srgbClr val="C00000"/>
                </a:buClr>
                <a:buSzPct val="80000"/>
                <a:buFont typeface="Arial" panose="020B0604020202020204" pitchFamily="34" charset="0"/>
                <a:buChar char="►"/>
              </a:pPr>
              <a:r>
                <a:rPr lang="en-US" dirty="0" smtClean="0"/>
                <a:t>It </a:t>
              </a:r>
              <a:r>
                <a:rPr lang="en-US" dirty="0"/>
                <a:t>is not uncommon to see various </a:t>
              </a:r>
              <a:r>
                <a:rPr lang="en-US" dirty="0" smtClean="0"/>
                <a:t>forms </a:t>
              </a:r>
              <a:r>
                <a:rPr lang="en-US" dirty="0"/>
                <a:t>of tents </a:t>
              </a:r>
              <a:r>
                <a:rPr lang="en-US" dirty="0" smtClean="0"/>
                <a:t/>
              </a:r>
              <a:br>
                <a:rPr lang="en-US" dirty="0" smtClean="0"/>
              </a:br>
              <a:r>
                <a:rPr lang="en-US" dirty="0" smtClean="0"/>
                <a:t>set </a:t>
              </a:r>
              <a:r>
                <a:rPr lang="en-US" dirty="0"/>
                <a:t>up in open fields during this period for entertaining the spirits with boisterous live </a:t>
              </a:r>
              <a:r>
                <a:rPr lang="en-US" dirty="0" err="1"/>
                <a:t>wayang</a:t>
              </a:r>
              <a:r>
                <a:rPr lang="en-US" dirty="0"/>
                <a:t> and </a:t>
              </a:r>
              <a:r>
                <a:rPr lang="en-US" dirty="0" err="1"/>
                <a:t>getai</a:t>
              </a:r>
              <a:r>
                <a:rPr lang="en-US" dirty="0"/>
                <a:t> performances, not only depicting tales of the divine gods and goddesses, but also stand-up comedy with a local twang and song and dance.</a:t>
              </a:r>
            </a:p>
            <a:p>
              <a:pPr marL="342900" indent="-342900">
                <a:buClr>
                  <a:srgbClr val="C00000"/>
                </a:buClr>
                <a:buSzPct val="80000"/>
                <a:buFont typeface="Arial" panose="020B0604020202020204" pitchFamily="34" charset="0"/>
                <a:buChar char="►"/>
              </a:pPr>
              <a:r>
                <a:rPr lang="en-US" dirty="0"/>
                <a:t>The festival is so widely-</a:t>
              </a:r>
              <a:r>
                <a:rPr lang="en-US" dirty="0" err="1"/>
                <a:t>practised</a:t>
              </a:r>
              <a:r>
                <a:rPr lang="en-US" dirty="0"/>
                <a:t> that special joss paper bins are set up for believers to burn their paper money in (believed to translate into great fortune in the afterlife). From grand feasts costing thousands of dollars to puppetry, opera and singing performances to appease these roaming spirits is fascinating to watch. Tourists often flock to various </a:t>
              </a:r>
              <a:r>
                <a:rPr lang="en-US" dirty="0" err="1"/>
                <a:t>neighbourhoods</a:t>
              </a:r>
              <a:r>
                <a:rPr lang="en-US" dirty="0"/>
                <a:t> like Chinatown, Redhill and </a:t>
              </a:r>
              <a:r>
                <a:rPr lang="en-US" dirty="0" err="1"/>
                <a:t>Geylang</a:t>
              </a:r>
              <a:r>
                <a:rPr lang="en-US" dirty="0"/>
                <a:t> to check out this truly local experience.</a:t>
              </a:r>
            </a:p>
          </p:txBody>
        </p:sp>
        <p:grpSp>
          <p:nvGrpSpPr>
            <p:cNvPr id="8" name="Group 7"/>
            <p:cNvGrpSpPr/>
            <p:nvPr/>
          </p:nvGrpSpPr>
          <p:grpSpPr>
            <a:xfrm>
              <a:off x="165110" y="3537733"/>
              <a:ext cx="8962070" cy="701230"/>
              <a:chOff x="165110" y="3537280"/>
              <a:chExt cx="8962070" cy="701230"/>
            </a:xfrm>
          </p:grpSpPr>
          <p:sp>
            <p:nvSpPr>
              <p:cNvPr id="9" name="Rectangle 8"/>
              <p:cNvSpPr/>
              <p:nvPr/>
            </p:nvSpPr>
            <p:spPr>
              <a:xfrm>
                <a:off x="165110" y="3687839"/>
                <a:ext cx="8727370" cy="400110"/>
              </a:xfrm>
              <a:prstGeom prst="rect">
                <a:avLst/>
              </a:prstGeom>
              <a:solidFill>
                <a:srgbClr val="F53939"/>
              </a:solidFill>
              <a:ln w="57150">
                <a:solidFill>
                  <a:srgbClr val="C00000"/>
                </a:solidFill>
              </a:ln>
            </p:spPr>
            <p:txBody>
              <a:bodyPr wrap="square">
                <a:spAutoFit/>
              </a:bodyPr>
              <a:lstStyle/>
              <a:p>
                <a:pPr>
                  <a:buClr>
                    <a:srgbClr val="C00000"/>
                  </a:buClr>
                  <a:buSzPct val="100000"/>
                </a:pPr>
                <a:r>
                  <a:rPr lang="en-US" sz="2000" b="1" dirty="0" smtClean="0">
                    <a:solidFill>
                      <a:schemeClr val="bg1"/>
                    </a:solidFill>
                  </a:rPr>
                  <a:t>Case Study 5</a:t>
                </a:r>
                <a:r>
                  <a:rPr lang="en-US" sz="2000" b="1" dirty="0">
                    <a:solidFill>
                      <a:schemeClr val="bg1"/>
                    </a:solidFill>
                  </a:rPr>
                  <a:t>: Special events and festivals as tourist attractions</a:t>
                </a: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p:spPr>
            </p:pic>
          </p:grpSp>
        </p:grpSp>
      </p:grpSp>
      <p:pic>
        <p:nvPicPr>
          <p:cNvPr id="111618" name="Picture 2" descr="Image result for singapore soul of the heartlands incense burn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1673176"/>
            <a:ext cx="3168352" cy="214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968041"/>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244</a:t>
            </a:r>
            <a:endParaRPr lang="en-GB" sz="1400" b="1" dirty="0">
              <a:latin typeface="Calibri" panose="020F0502020204030204" pitchFamily="34" charset="0"/>
            </a:endParaRPr>
          </a:p>
        </p:txBody>
      </p:sp>
      <p:sp>
        <p:nvSpPr>
          <p:cNvPr id="3" name="Rectangle 2"/>
          <p:cNvSpPr/>
          <p:nvPr/>
        </p:nvSpPr>
        <p:spPr>
          <a:xfrm>
            <a:off x="165109" y="1124744"/>
            <a:ext cx="6420195" cy="5755422"/>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280" dirty="0" smtClean="0"/>
              <a:t>Tourist </a:t>
            </a:r>
            <a:r>
              <a:rPr lang="en-US" sz="2280" dirty="0"/>
              <a:t>boards and tourist information </a:t>
            </a:r>
            <a:r>
              <a:rPr lang="en-US" sz="2280" dirty="0" err="1"/>
              <a:t>centres</a:t>
            </a:r>
            <a:r>
              <a:rPr lang="en-US" sz="2280" dirty="0"/>
              <a:t> are very much involved in the promotion of visitor attractions. Many of the leaflets and guides stocked are from local attraction providers.</a:t>
            </a:r>
          </a:p>
          <a:p>
            <a:pPr>
              <a:buClr>
                <a:srgbClr val="C00000"/>
              </a:buClr>
              <a:buSzPct val="80000"/>
            </a:pPr>
            <a:r>
              <a:rPr lang="en-US" sz="2280" b="1" dirty="0">
                <a:solidFill>
                  <a:srgbClr val="C00000"/>
                </a:solidFill>
              </a:rPr>
              <a:t>Development of calendar of events</a:t>
            </a:r>
          </a:p>
          <a:p>
            <a:pPr marL="400050" indent="-400050">
              <a:buClr>
                <a:srgbClr val="C00000"/>
              </a:buClr>
              <a:buSzPct val="80000"/>
              <a:buFont typeface="Arial" panose="020B0604020202020204" pitchFamily="34" charset="0"/>
              <a:buChar char="►"/>
            </a:pPr>
            <a:r>
              <a:rPr lang="en-US" sz="2280" dirty="0"/>
              <a:t>One way that overseas tourists find out about special events in destinations is through the events calendar usually published by the tourist board. </a:t>
            </a:r>
            <a:endParaRPr lang="en-US" sz="2280" dirty="0" smtClean="0"/>
          </a:p>
          <a:p>
            <a:pPr marL="400050" indent="-400050">
              <a:buClr>
                <a:srgbClr val="C00000"/>
              </a:buClr>
              <a:buSzPct val="80000"/>
              <a:buFont typeface="Arial" panose="020B0604020202020204" pitchFamily="34" charset="0"/>
              <a:buChar char="►"/>
            </a:pPr>
            <a:r>
              <a:rPr lang="en-US" sz="2280" dirty="0" smtClean="0"/>
              <a:t>In </a:t>
            </a:r>
            <a:r>
              <a:rPr lang="en-US" sz="2280" dirty="0"/>
              <a:t>some countries this takes the form of a weekly or monthly ‘What’s On’ magazine, although with the Internet much of this type of information is now produced digitally as this allows details to be updated regularly and with ease</a:t>
            </a:r>
            <a:r>
              <a:rPr lang="en-US" sz="2280" dirty="0" smtClean="0"/>
              <a:t>.</a:t>
            </a:r>
            <a:endParaRPr lang="en-US" sz="2280" dirty="0"/>
          </a:p>
        </p:txBody>
      </p:sp>
      <p:pic>
        <p:nvPicPr>
          <p:cNvPr id="113666" name="Picture 2" descr="Image result for Whatâs Onâ magaz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5305" y="1140174"/>
            <a:ext cx="2277434" cy="2720910"/>
          </a:xfrm>
          <a:prstGeom prst="rect">
            <a:avLst/>
          </a:prstGeom>
          <a:noFill/>
          <a:extLst>
            <a:ext uri="{909E8E84-426E-40DD-AFC4-6F175D3DCCD1}">
              <a14:hiddenFill xmlns:a14="http://schemas.microsoft.com/office/drawing/2010/main">
                <a:solidFill>
                  <a:srgbClr val="FFFFFF"/>
                </a:solidFill>
              </a14:hiddenFill>
            </a:ext>
          </a:extLst>
        </p:spPr>
      </p:pic>
      <p:pic>
        <p:nvPicPr>
          <p:cNvPr id="113668"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88224" y="3957785"/>
            <a:ext cx="2314203" cy="271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096073"/>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chemeClr val="accent6">
                  <a:lumMod val="75000"/>
                </a:schemeClr>
              </a:buClr>
              <a:buSzPct val="100000"/>
            </a:pPr>
            <a:r>
              <a:rPr lang="en-US" sz="4000" dirty="0" smtClean="0">
                <a:solidFill>
                  <a:srgbClr val="C00000"/>
                </a:solidFill>
              </a:rPr>
              <a:t>6.5 </a:t>
            </a:r>
            <a:r>
              <a:rPr lang="en-US" sz="4000" dirty="0">
                <a:solidFill>
                  <a:srgbClr val="C00000"/>
                </a:solidFill>
              </a:rPr>
              <a:t>- Leisure </a:t>
            </a:r>
            <a:r>
              <a:rPr lang="en-US" sz="4000" dirty="0" smtClean="0">
                <a:solidFill>
                  <a:srgbClr val="C00000"/>
                </a:solidFill>
              </a:rPr>
              <a:t>Travel Services</a:t>
            </a:r>
            <a:endParaRPr lang="en-US" sz="4000" dirty="0">
              <a:solidFill>
                <a:srgbClr val="C00000"/>
              </a:solidFill>
            </a:endParaRPr>
          </a:p>
        </p:txBody>
      </p:sp>
      <p:sp>
        <p:nvSpPr>
          <p:cNvPr id="5" name="Round Same Side Corner Rectangle 4">
            <a:hlinkClick r:id="rId3" action="ppaction://hlinkpres?slideindex=1&amp;slidetitle="/>
          </p:cNvPr>
          <p:cNvSpPr/>
          <p:nvPr/>
        </p:nvSpPr>
        <p:spPr>
          <a:xfrm>
            <a:off x="6838528" y="695546"/>
            <a:ext cx="757808" cy="357190"/>
          </a:xfrm>
          <a:prstGeom prst="round2SameRect">
            <a:avLst/>
          </a:prstGeom>
          <a:gradFill>
            <a:gsLst>
              <a:gs pos="0">
                <a:srgbClr val="002060"/>
              </a:gs>
              <a:gs pos="63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244</a:t>
            </a:r>
            <a:endParaRPr lang="en-GB" sz="1400" b="1" dirty="0">
              <a:latin typeface="Calibri" panose="020F0502020204030204" pitchFamily="34" charset="0"/>
            </a:endParaRPr>
          </a:p>
        </p:txBody>
      </p:sp>
      <p:sp>
        <p:nvSpPr>
          <p:cNvPr id="3" name="Rectangle 2"/>
          <p:cNvSpPr/>
          <p:nvPr/>
        </p:nvSpPr>
        <p:spPr>
          <a:xfrm>
            <a:off x="165110" y="1124744"/>
            <a:ext cx="8727370" cy="1200329"/>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400" dirty="0" smtClean="0"/>
              <a:t>There </a:t>
            </a:r>
            <a:r>
              <a:rPr lang="en-US" sz="2400" dirty="0"/>
              <a:t>are even specialist websites that present a international calendar of events. An example of one of these websites is given below in </a:t>
            </a:r>
            <a:r>
              <a:rPr lang="en-US" sz="2400" b="1" dirty="0"/>
              <a:t>Fig. 6.8</a:t>
            </a:r>
            <a:r>
              <a:rPr lang="en-US" sz="2400" dirty="0"/>
              <a:t>.</a:t>
            </a:r>
          </a:p>
        </p:txBody>
      </p:sp>
      <p:sp>
        <p:nvSpPr>
          <p:cNvPr id="4" name="Rectangle 3"/>
          <p:cNvSpPr/>
          <p:nvPr/>
        </p:nvSpPr>
        <p:spPr>
          <a:xfrm>
            <a:off x="179512" y="5949280"/>
            <a:ext cx="8712968" cy="769441"/>
          </a:xfrm>
          <a:prstGeom prst="rect">
            <a:avLst/>
          </a:prstGeom>
        </p:spPr>
        <p:txBody>
          <a:bodyPr wrap="square">
            <a:spAutoFit/>
          </a:bodyPr>
          <a:lstStyle/>
          <a:p>
            <a:r>
              <a:rPr lang="en-US" sz="2200" dirty="0"/>
              <a:t>Source: </a:t>
            </a:r>
            <a:r>
              <a:rPr lang="en-US" sz="2200" dirty="0">
                <a:hlinkClick r:id="rId4"/>
              </a:rPr>
              <a:t>http://</a:t>
            </a:r>
            <a:r>
              <a:rPr lang="en-US" sz="2200" dirty="0" smtClean="0">
                <a:hlinkClick r:id="rId4"/>
              </a:rPr>
              <a:t>www.whatsonwhen.com/sisp/index.htm#fragment-1</a:t>
            </a:r>
            <a:r>
              <a:rPr lang="en-US" sz="2200" dirty="0" smtClean="0"/>
              <a:t>  </a:t>
            </a:r>
          </a:p>
          <a:p>
            <a:pPr marL="342900" indent="-342900">
              <a:buClr>
                <a:srgbClr val="C00000"/>
              </a:buClr>
              <a:buSzPct val="80000"/>
              <a:buFont typeface="Arial" panose="020B0604020202020204" pitchFamily="34" charset="0"/>
              <a:buChar char="▲"/>
            </a:pPr>
            <a:r>
              <a:rPr lang="en-US" sz="2200" b="1" dirty="0" smtClean="0"/>
              <a:t>Fig</a:t>
            </a:r>
            <a:r>
              <a:rPr lang="en-US" sz="2200" b="1" dirty="0"/>
              <a:t>. 6.8</a:t>
            </a:r>
            <a:r>
              <a:rPr lang="en-US" sz="2200" dirty="0"/>
              <a:t> </a:t>
            </a:r>
            <a:r>
              <a:rPr lang="en-US" sz="2200" dirty="0" smtClean="0"/>
              <a:t>- Website </a:t>
            </a:r>
            <a:r>
              <a:rPr lang="en-US" sz="2200" dirty="0"/>
              <a:t>presenting international calendar of events</a:t>
            </a:r>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2260" y="2367553"/>
            <a:ext cx="8680220" cy="3437711"/>
          </a:xfrm>
          <a:prstGeom prst="rect">
            <a:avLst/>
          </a:prstGeom>
        </p:spPr>
      </p:pic>
    </p:spTree>
    <p:extLst>
      <p:ext uri="{BB962C8B-B14F-4D97-AF65-F5344CB8AC3E}">
        <p14:creationId xmlns:p14="http://schemas.microsoft.com/office/powerpoint/2010/main" val="283055180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purl.org/dc/dcmitype/"/>
    <ds:schemaRef ds:uri="http://purl.org/dc/elements/1.1/"/>
    <ds:schemaRef ds:uri="http://www.w3.org/XML/1998/namespace"/>
    <ds:schemaRef ds:uri="http://purl.org/dc/terms/"/>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63574</TotalTime>
  <Words>13874</Words>
  <Application>Microsoft Office PowerPoint</Application>
  <PresentationFormat>On-screen Show (4:3)</PresentationFormat>
  <Paragraphs>1351</Paragraphs>
  <Slides>112</Slides>
  <Notes>112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112</vt:i4>
      </vt:variant>
    </vt:vector>
  </HeadingPairs>
  <TitlesOfParts>
    <vt:vector size="121" baseType="lpstr">
      <vt:lpstr>Angsana New</vt:lpstr>
      <vt:lpstr>Arial</vt:lpstr>
      <vt:lpstr>Calibri</vt:lpstr>
      <vt:lpstr>Lucida Sans Unicode</vt:lpstr>
      <vt:lpstr>Verdana</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6 – Promoting Tourist Visitor Services</vt:lpstr>
      <vt:lpstr>6 – Promoting Tourist Visitor Services</vt:lpstr>
      <vt:lpstr>6 – Promoting Tourist Visitor Services</vt:lpstr>
      <vt:lpstr>6 – Promoting Tourist Visitor Services</vt:lpstr>
      <vt:lpstr>6 - Coursework Investigation</vt:lpstr>
      <vt:lpstr>6 - Coursework Investigation</vt:lpstr>
      <vt:lpstr>6 - Coursework Investigation</vt:lpstr>
      <vt:lpstr>6 - Coursework Investigation</vt:lpstr>
      <vt:lpstr>6 - Coursework Investigation</vt:lpstr>
      <vt:lpstr>6 - Coursework Investigation</vt:lpstr>
      <vt:lpstr>6 - Coursework Investigation</vt:lpstr>
      <vt:lpstr>6 - Coursework Investigation</vt:lpstr>
      <vt:lpstr>6 - Coursework Investigation</vt:lpstr>
      <vt:lpstr>7 - Coursework Assessment Criteria </vt:lpstr>
      <vt:lpstr>7 - Coursework Assessment Criteria </vt:lpstr>
      <vt:lpstr>7 - Coursework Assessment Criteria </vt:lpstr>
      <vt:lpstr>7 - Coursework Assessment Criteria </vt:lpstr>
      <vt:lpstr>7 - Coursework Assessment Criteria </vt:lpstr>
      <vt:lpstr>7 - Coursework Assessment Criteria </vt:lpstr>
      <vt:lpstr>7 - Coursework Assessment Criteria </vt:lpstr>
      <vt:lpstr>7 - Coursework Assessment Criteria </vt:lpstr>
      <vt:lpstr>7 - Coursework Assessment Criteria </vt:lpstr>
      <vt:lpstr>7.2 - Moderation</vt:lpstr>
      <vt:lpstr>7.2 - Moderation</vt:lpstr>
      <vt:lpstr>6 - Introduction</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6.1 - Tourist Boards and TIC’s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6.2 - Provision of Tourist Products &amp; Services</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6.3 - Basic Principles of Marketing and Promotion</vt:lpstr>
      <vt:lpstr>6.4 - The Marketing Mix</vt:lpstr>
      <vt:lpstr>6.4 - The Marketing Mix</vt:lpstr>
      <vt:lpstr>6.4 - The Marketing Mix</vt:lpstr>
      <vt:lpstr>6.4 - The Marketing Mix</vt:lpstr>
      <vt:lpstr>6.4 - The Marketing Mix</vt:lpstr>
      <vt:lpstr>6.4 - The Marketing Mix</vt:lpstr>
      <vt:lpstr>6.5 - Leisure Travel Services</vt:lpstr>
      <vt:lpstr>6.5 - Leisure Travel Services</vt:lpstr>
      <vt:lpstr>6.5 - Leisure Travel Services</vt:lpstr>
      <vt:lpstr>6.5 - Leisure Travel Services</vt:lpstr>
      <vt:lpstr>6.5 - Leisure Travel Services</vt:lpstr>
      <vt:lpstr>6.5 - Leisure Travel Services</vt:lpstr>
      <vt:lpstr>6.5 - Leisure Travel Services</vt:lpstr>
      <vt:lpstr>6.5 - Leisure Travel Services</vt:lpstr>
      <vt:lpstr>6.5 - Leisure Travel Services</vt:lpstr>
      <vt:lpstr>6.5 - Leisure Travel Services</vt:lpstr>
      <vt:lpstr>6.5 - Leisure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6.6 – Business Travel Services</vt:lpstr>
      <vt:lpstr>6 – How Unit 6 will be Assessed</vt:lpstr>
      <vt:lpstr>6 – How Unit 6 will be Assessed</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06 - The Marketing and Promotion of Visitor Services</dc:title>
  <dc:subject>Travel and Tourism</dc:subject>
  <dc:creator>Enderoth</dc:creator>
  <cp:keywords>Unit 02 - Features of worldwide destinations</cp:keywords>
  <cp:lastModifiedBy>Enderoth</cp:lastModifiedBy>
  <cp:revision>1976</cp:revision>
  <cp:lastPrinted>2014-01-22T18:25:48Z</cp:lastPrinted>
  <dcterms:created xsi:type="dcterms:W3CDTF">2008-03-12T11:01:44Z</dcterms:created>
  <dcterms:modified xsi:type="dcterms:W3CDTF">2018-05-17T15:21:07Z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